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30"/>
  </p:notesMasterIdLst>
  <p:handoutMasterIdLst>
    <p:handoutMasterId r:id="rId31"/>
  </p:handoutMasterIdLst>
  <p:sldIdLst>
    <p:sldId id="256" r:id="rId2"/>
    <p:sldId id="259" r:id="rId3"/>
    <p:sldId id="324" r:id="rId4"/>
    <p:sldId id="358" r:id="rId5"/>
    <p:sldId id="361" r:id="rId6"/>
    <p:sldId id="360" r:id="rId7"/>
    <p:sldId id="346" r:id="rId8"/>
    <p:sldId id="365" r:id="rId9"/>
    <p:sldId id="354" r:id="rId10"/>
    <p:sldId id="356" r:id="rId11"/>
    <p:sldId id="366" r:id="rId12"/>
    <p:sldId id="357" r:id="rId13"/>
    <p:sldId id="351" r:id="rId14"/>
    <p:sldId id="352" r:id="rId15"/>
    <p:sldId id="353" r:id="rId16"/>
    <p:sldId id="367" r:id="rId17"/>
    <p:sldId id="349" r:id="rId18"/>
    <p:sldId id="350" r:id="rId19"/>
    <p:sldId id="344" r:id="rId20"/>
    <p:sldId id="364" r:id="rId21"/>
    <p:sldId id="345" r:id="rId22"/>
    <p:sldId id="347" r:id="rId23"/>
    <p:sldId id="348" r:id="rId24"/>
    <p:sldId id="368" r:id="rId25"/>
    <p:sldId id="369" r:id="rId26"/>
    <p:sldId id="342" r:id="rId27"/>
    <p:sldId id="343" r:id="rId28"/>
    <p:sldId id="370" r:id="rId29"/>
  </p:sldIdLst>
  <p:sldSz cx="9144000" cy="6858000" type="screen4x3"/>
  <p:notesSz cx="6797675" cy="9926638"/>
  <p:embeddedFontLst>
    <p:embeddedFont>
      <p:font typeface="Calibri" panose="020F0502020204030204" pitchFamily="34" charset="0"/>
      <p:regular r:id="rId32"/>
      <p:bold r:id="rId33"/>
      <p:italic r:id="rId34"/>
      <p:boldItalic r:id="rId35"/>
    </p:embeddedFont>
  </p:embeddedFontLst>
  <p:custDataLst>
    <p:tags r:id="rId36"/>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1FC1E5-8ECA-4AD4-9663-25786E66703A}">
          <p14:sldIdLst>
            <p14:sldId id="256"/>
            <p14:sldId id="259"/>
            <p14:sldId id="324"/>
            <p14:sldId id="358"/>
            <p14:sldId id="361"/>
            <p14:sldId id="360"/>
            <p14:sldId id="346"/>
            <p14:sldId id="365"/>
            <p14:sldId id="354"/>
            <p14:sldId id="356"/>
            <p14:sldId id="366"/>
            <p14:sldId id="357"/>
          </p14:sldIdLst>
        </p14:section>
        <p14:section name="Done" id="{8272E593-4E2B-455E-B31F-A3B80FDC4062}">
          <p14:sldIdLst>
            <p14:sldId id="351"/>
            <p14:sldId id="352"/>
            <p14:sldId id="353"/>
            <p14:sldId id="367"/>
            <p14:sldId id="349"/>
            <p14:sldId id="350"/>
            <p14:sldId id="344"/>
            <p14:sldId id="364"/>
            <p14:sldId id="345"/>
            <p14:sldId id="347"/>
            <p14:sldId id="348"/>
            <p14:sldId id="368"/>
            <p14:sldId id="369"/>
            <p14:sldId id="342"/>
            <p14:sldId id="343"/>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1071">
          <p15:clr>
            <a:srgbClr val="A4A3A4"/>
          </p15:clr>
        </p15:guide>
        <p15:guide id="5" orient="horz" pos="867">
          <p15:clr>
            <a:srgbClr val="A4A3A4"/>
          </p15:clr>
        </p15:guide>
        <p15:guide id="6" orient="horz" pos="640">
          <p15:clr>
            <a:srgbClr val="A4A3A4"/>
          </p15:clr>
        </p15:guide>
        <p15:guide id="7" orient="horz" pos="3294">
          <p15:clr>
            <a:srgbClr val="A4A3A4"/>
          </p15:clr>
        </p15:guide>
        <p15:guide id="8" orient="horz" pos="2500">
          <p15:clr>
            <a:srgbClr val="A4A3A4"/>
          </p15:clr>
        </p15:guide>
        <p15:guide id="9" orient="horz" pos="1275">
          <p15:clr>
            <a:srgbClr val="A4A3A4"/>
          </p15:clr>
        </p15:guide>
        <p15:guide id="10" orient="horz" pos="3583">
          <p15:clr>
            <a:srgbClr val="A4A3A4"/>
          </p15:clr>
        </p15:guide>
        <p15:guide id="11" orient="horz" pos="4319">
          <p15:clr>
            <a:srgbClr val="A4A3A4"/>
          </p15:clr>
        </p15:guide>
        <p15:guide id="12" orient="horz" pos="3807">
          <p15:clr>
            <a:srgbClr val="A4A3A4"/>
          </p15:clr>
        </p15:guide>
        <p15:guide id="13" orient="horz" pos="4255">
          <p15:clr>
            <a:srgbClr val="A4A3A4"/>
          </p15:clr>
        </p15:guide>
        <p15:guide id="14" pos="2879">
          <p15:clr>
            <a:srgbClr val="A4A3A4"/>
          </p15:clr>
        </p15:guide>
        <p15:guide id="15">
          <p15:clr>
            <a:srgbClr val="A4A3A4"/>
          </p15:clr>
        </p15:guide>
        <p15:guide id="16" pos="178">
          <p15:clr>
            <a:srgbClr val="A4A3A4"/>
          </p15:clr>
        </p15:guide>
        <p15:guide id="17" pos="5759">
          <p15:clr>
            <a:srgbClr val="A4A3A4"/>
          </p15:clr>
        </p15:guide>
        <p15:guide id="18" pos="5583">
          <p15:clr>
            <a:srgbClr val="A4A3A4"/>
          </p15:clr>
        </p15:guide>
        <p15:guide id="19" orient="horz" pos="4062">
          <p15:clr>
            <a:srgbClr val="A4A3A4"/>
          </p15:clr>
        </p15:guide>
        <p15:guide id="20" orient="horz" pos="37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86A"/>
    <a:srgbClr val="E9E9EA"/>
    <a:srgbClr val="000000"/>
    <a:srgbClr val="82B81E"/>
    <a:srgbClr val="B4DC87"/>
    <a:srgbClr val="523452"/>
    <a:srgbClr val="0A4A77"/>
    <a:srgbClr val="FFFFFF"/>
    <a:srgbClr val="FFC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49" autoAdjust="0"/>
  </p:normalViewPr>
  <p:slideViewPr>
    <p:cSldViewPr snapToGrid="0">
      <p:cViewPr varScale="1">
        <p:scale>
          <a:sx n="114" d="100"/>
          <a:sy n="114" d="100"/>
        </p:scale>
        <p:origin x="618" y="108"/>
      </p:cViewPr>
      <p:guideLst>
        <p:guide orient="horz" pos="2160"/>
        <p:guide pos="2880"/>
        <p:guide orient="horz" pos="119"/>
        <p:guide orient="horz" pos="1071"/>
        <p:guide orient="horz" pos="867"/>
        <p:guide orient="horz" pos="640"/>
        <p:guide orient="horz" pos="3294"/>
        <p:guide orient="horz" pos="2500"/>
        <p:guide orient="horz" pos="1275"/>
        <p:guide orient="horz" pos="3583"/>
        <p:guide orient="horz" pos="4319"/>
        <p:guide orient="horz" pos="3807"/>
        <p:guide orient="horz" pos="4255"/>
        <p:guide pos="2879"/>
        <p:guide/>
        <p:guide pos="178"/>
        <p:guide pos="5759"/>
        <p:guide pos="5583"/>
        <p:guide orient="horz" pos="4062"/>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p:cViewPr varScale="1">
        <p:scale>
          <a:sx n="80" d="100"/>
          <a:sy n="80" d="100"/>
        </p:scale>
        <p:origin x="316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yougov.local\UK\PDrive\Clients%20Folders\2017%20Client%20Surveys\CISI\OMNI%20-%20Attitudes%20on%20Pensions%20%20-%2017.11.17\Report\Charts%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yougov.local\UK\PDrive\Clients%20Folders\2017%20Client%20Surveys\CISI\OMNI%20-%20Attitudes%20on%20Pensions%20%20-%2017.11.17\Report\Charts%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yougov.local\UK\PDrive\Clients%20Folders\2017%20Client%20Surveys\CISI\OMNI%20-%20Attitudes%20on%20Pensions%20%20-%2017.11.17\Report\Charts%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yougov.local\UK\PDrive\Clients%20Folders\2017%20Client%20Surveys\CISI\OMNI%20-%20Attitudes%20on%20Pensions%20%20-%2017.11.17\Report\Charts%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yougov.local\UK\PDrive\Clients%20Folders\2017%20Client%20Surveys\CISI\OMNI%20-%20Attitudes%20on%20Pensions%20%20-%2017.11.17\Report\Charts%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62516567093707E-2"/>
          <c:y val="3.1814815455851422E-2"/>
          <c:w val="0.93820518117860641"/>
          <c:h val="0.78184760953907007"/>
        </c:manualLayout>
      </c:layout>
      <c:barChart>
        <c:barDir val="col"/>
        <c:grouping val="clustered"/>
        <c:varyColors val="0"/>
        <c:ser>
          <c:idx val="0"/>
          <c:order val="0"/>
          <c:tx>
            <c:strRef>
              <c:f>'[Chart in Microsoft PowerPoint]Pension type'!$B$20</c:f>
              <c:strCache>
                <c:ptCount val="1"/>
                <c:pt idx="0">
                  <c:v>18-24 (n=92)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PowerPoint]Pension type'!$A$21:$A$23</c:f>
              <c:strCache>
                <c:ptCount val="3"/>
                <c:pt idx="0">
                  <c:v>I know what a pension is and how they work</c:v>
                </c:pt>
                <c:pt idx="1">
                  <c:v>I know what a pension is but i'm not sure how they work</c:v>
                </c:pt>
                <c:pt idx="2">
                  <c:v>I don't know what a pension is or how they work</c:v>
                </c:pt>
              </c:strCache>
            </c:strRef>
          </c:cat>
          <c:val>
            <c:numRef>
              <c:f>'[Chart in Microsoft PowerPoint]Pension type'!$B$21:$B$23</c:f>
              <c:numCache>
                <c:formatCode>0%</c:formatCode>
                <c:ptCount val="3"/>
                <c:pt idx="0">
                  <c:v>0.33989999999999998</c:v>
                </c:pt>
                <c:pt idx="1">
                  <c:v>0.55820000000000003</c:v>
                </c:pt>
                <c:pt idx="2">
                  <c:v>0.1019</c:v>
                </c:pt>
              </c:numCache>
            </c:numRef>
          </c:val>
          <c:extLst>
            <c:ext xmlns:c16="http://schemas.microsoft.com/office/drawing/2014/chart" uri="{C3380CC4-5D6E-409C-BE32-E72D297353CC}">
              <c16:uniqueId val="{00000000-8463-4EC8-82B3-3F1CB8659FD7}"/>
            </c:ext>
          </c:extLst>
        </c:ser>
        <c:ser>
          <c:idx val="1"/>
          <c:order val="1"/>
          <c:tx>
            <c:strRef>
              <c:f>'[Chart in Microsoft PowerPoint]Pension type'!$C$20</c:f>
              <c:strCache>
                <c:ptCount val="1"/>
                <c:pt idx="0">
                  <c:v>25-34 (n=230)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PowerPoint]Pension type'!$A$21:$A$23</c:f>
              <c:strCache>
                <c:ptCount val="3"/>
                <c:pt idx="0">
                  <c:v>I know what a pension is and how they work</c:v>
                </c:pt>
                <c:pt idx="1">
                  <c:v>I know what a pension is but i'm not sure how they work</c:v>
                </c:pt>
                <c:pt idx="2">
                  <c:v>I don't know what a pension is or how they work</c:v>
                </c:pt>
              </c:strCache>
            </c:strRef>
          </c:cat>
          <c:val>
            <c:numRef>
              <c:f>'[Chart in Microsoft PowerPoint]Pension type'!$C$21:$C$23</c:f>
              <c:numCache>
                <c:formatCode>0%</c:formatCode>
                <c:ptCount val="3"/>
                <c:pt idx="0">
                  <c:v>0.44209999999999999</c:v>
                </c:pt>
                <c:pt idx="1">
                  <c:v>0.50680000000000003</c:v>
                </c:pt>
                <c:pt idx="2">
                  <c:v>5.11E-2</c:v>
                </c:pt>
              </c:numCache>
            </c:numRef>
          </c:val>
          <c:extLst>
            <c:ext xmlns:c16="http://schemas.microsoft.com/office/drawing/2014/chart" uri="{C3380CC4-5D6E-409C-BE32-E72D297353CC}">
              <c16:uniqueId val="{00000001-8463-4EC8-82B3-3F1CB8659FD7}"/>
            </c:ext>
          </c:extLst>
        </c:ser>
        <c:ser>
          <c:idx val="2"/>
          <c:order val="2"/>
          <c:tx>
            <c:strRef>
              <c:f>'[Chart in Microsoft PowerPoint]Pension type'!$D$20</c:f>
              <c:strCache>
                <c:ptCount val="1"/>
                <c:pt idx="0">
                  <c:v>35-44 (n=299)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PowerPoint]Pension type'!$A$21:$A$23</c:f>
              <c:strCache>
                <c:ptCount val="3"/>
                <c:pt idx="0">
                  <c:v>I know what a pension is and how they work</c:v>
                </c:pt>
                <c:pt idx="1">
                  <c:v>I know what a pension is but i'm not sure how they work</c:v>
                </c:pt>
                <c:pt idx="2">
                  <c:v>I don't know what a pension is or how they work</c:v>
                </c:pt>
              </c:strCache>
            </c:strRef>
          </c:cat>
          <c:val>
            <c:numRef>
              <c:f>'[Chart in Microsoft PowerPoint]Pension type'!$D$21:$D$23</c:f>
              <c:numCache>
                <c:formatCode>0%</c:formatCode>
                <c:ptCount val="3"/>
                <c:pt idx="0">
                  <c:v>0.52669999999999995</c:v>
                </c:pt>
                <c:pt idx="1">
                  <c:v>0.44240000000000002</c:v>
                </c:pt>
                <c:pt idx="2">
                  <c:v>3.09E-2</c:v>
                </c:pt>
              </c:numCache>
            </c:numRef>
          </c:val>
          <c:extLst>
            <c:ext xmlns:c16="http://schemas.microsoft.com/office/drawing/2014/chart" uri="{C3380CC4-5D6E-409C-BE32-E72D297353CC}">
              <c16:uniqueId val="{00000002-8463-4EC8-82B3-3F1CB8659FD7}"/>
            </c:ext>
          </c:extLst>
        </c:ser>
        <c:ser>
          <c:idx val="3"/>
          <c:order val="3"/>
          <c:tx>
            <c:strRef>
              <c:f>'[Chart in Microsoft PowerPoint]Pension type'!$E$20</c:f>
              <c:strCache>
                <c:ptCount val="1"/>
                <c:pt idx="0">
                  <c:v>45-54(n=282)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PowerPoint]Pension type'!$A$21:$A$23</c:f>
              <c:strCache>
                <c:ptCount val="3"/>
                <c:pt idx="0">
                  <c:v>I know what a pension is and how they work</c:v>
                </c:pt>
                <c:pt idx="1">
                  <c:v>I know what a pension is but i'm not sure how they work</c:v>
                </c:pt>
                <c:pt idx="2">
                  <c:v>I don't know what a pension is or how they work</c:v>
                </c:pt>
              </c:strCache>
            </c:strRef>
          </c:cat>
          <c:val>
            <c:numRef>
              <c:f>'[Chart in Microsoft PowerPoint]Pension type'!$E$21:$E$23</c:f>
              <c:numCache>
                <c:formatCode>0%</c:formatCode>
                <c:ptCount val="3"/>
                <c:pt idx="0">
                  <c:v>0.66020000000000001</c:v>
                </c:pt>
                <c:pt idx="1">
                  <c:v>0.3201</c:v>
                </c:pt>
                <c:pt idx="2">
                  <c:v>1.9800000000000002E-2</c:v>
                </c:pt>
              </c:numCache>
            </c:numRef>
          </c:val>
          <c:extLst>
            <c:ext xmlns:c16="http://schemas.microsoft.com/office/drawing/2014/chart" uri="{C3380CC4-5D6E-409C-BE32-E72D297353CC}">
              <c16:uniqueId val="{00000003-8463-4EC8-82B3-3F1CB8659FD7}"/>
            </c:ext>
          </c:extLst>
        </c:ser>
        <c:ser>
          <c:idx val="4"/>
          <c:order val="4"/>
          <c:tx>
            <c:strRef>
              <c:f>'[Chart in Microsoft PowerPoint]Pension type'!$F$20</c:f>
              <c:strCache>
                <c:ptCount val="1"/>
                <c:pt idx="0">
                  <c:v>55+ (n=214)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PowerPoint]Pension type'!$A$21:$A$23</c:f>
              <c:strCache>
                <c:ptCount val="3"/>
                <c:pt idx="0">
                  <c:v>I know what a pension is and how they work</c:v>
                </c:pt>
                <c:pt idx="1">
                  <c:v>I know what a pension is but i'm not sure how they work</c:v>
                </c:pt>
                <c:pt idx="2">
                  <c:v>I don't know what a pension is or how they work</c:v>
                </c:pt>
              </c:strCache>
            </c:strRef>
          </c:cat>
          <c:val>
            <c:numRef>
              <c:f>'[Chart in Microsoft PowerPoint]Pension type'!$F$21:$F$23</c:f>
              <c:numCache>
                <c:formatCode>0%</c:formatCode>
                <c:ptCount val="3"/>
                <c:pt idx="0">
                  <c:v>0.73540000000000005</c:v>
                </c:pt>
                <c:pt idx="1">
                  <c:v>0.25919999999999999</c:v>
                </c:pt>
                <c:pt idx="2">
                  <c:v>5.4000000000000003E-3</c:v>
                </c:pt>
              </c:numCache>
            </c:numRef>
          </c:val>
          <c:extLst>
            <c:ext xmlns:c16="http://schemas.microsoft.com/office/drawing/2014/chart" uri="{C3380CC4-5D6E-409C-BE32-E72D297353CC}">
              <c16:uniqueId val="{00000004-8463-4EC8-82B3-3F1CB8659FD7}"/>
            </c:ext>
          </c:extLst>
        </c:ser>
        <c:dLbls>
          <c:dLblPos val="outEnd"/>
          <c:showLegendKey val="0"/>
          <c:showVal val="1"/>
          <c:showCatName val="0"/>
          <c:showSerName val="0"/>
          <c:showPercent val="0"/>
          <c:showBubbleSize val="0"/>
        </c:dLbls>
        <c:gapWidth val="219"/>
        <c:overlap val="-27"/>
        <c:axId val="619584392"/>
        <c:axId val="619585048"/>
      </c:barChart>
      <c:catAx>
        <c:axId val="61958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619585048"/>
        <c:crosses val="autoZero"/>
        <c:auto val="1"/>
        <c:lblAlgn val="ctr"/>
        <c:lblOffset val="100"/>
        <c:noMultiLvlLbl val="0"/>
      </c:catAx>
      <c:valAx>
        <c:axId val="6195850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619584392"/>
        <c:crosses val="autoZero"/>
        <c:crossBetween val="between"/>
      </c:valAx>
      <c:spPr>
        <a:noFill/>
        <a:ln>
          <a:noFill/>
        </a:ln>
        <a:effectLst/>
      </c:spPr>
    </c:plotArea>
    <c:legend>
      <c:legendPos val="b"/>
      <c:layout>
        <c:manualLayout>
          <c:xMode val="edge"/>
          <c:yMode val="edge"/>
          <c:x val="8.5182772149842906E-2"/>
          <c:y val="0.930346050453697"/>
          <c:w val="0.86694640640670284"/>
          <c:h val="5.230041384311128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1881710467461E-3"/>
          <c:y val="1.986715178341885E-2"/>
          <c:w val="0.99804811828953255"/>
          <c:h val="0.73554428037332409"/>
        </c:manualLayout>
      </c:layout>
      <c:barChart>
        <c:barDir val="col"/>
        <c:grouping val="clustered"/>
        <c:varyColors val="0"/>
        <c:ser>
          <c:idx val="0"/>
          <c:order val="0"/>
          <c:tx>
            <c:strRef>
              <c:f>'Q22'!$B$2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'Q22'!$B$3</c:f>
              <c:numCache>
                <c:formatCode>_-[$£-809]* #,##0.00_-;\-[$£-809]* #,##0.00_-;_-[$£-809]* "-"??_-;_-@_-</c:formatCode>
                <c:ptCount val="1"/>
                <c:pt idx="0">
                  <c:v>120</c:v>
                </c:pt>
              </c:numCache>
            </c:numRef>
          </c:val>
          <c:extLst>
            <c:ext xmlns:c16="http://schemas.microsoft.com/office/drawing/2014/chart" uri="{C3380CC4-5D6E-409C-BE32-E72D297353CC}">
              <c16:uniqueId val="{00000000-3A75-4F8E-BEDF-B5F595A79225}"/>
            </c:ext>
          </c:extLst>
        </c:ser>
        <c:ser>
          <c:idx val="1"/>
          <c:order val="1"/>
          <c:tx>
            <c:strRef>
              <c:f>'Q22'!$C$2</c:f>
              <c:strCache>
                <c:ptCount val="1"/>
                <c:pt idx="0">
                  <c:v>18-24 (n=16)</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'Q22'!$C$3</c:f>
              <c:numCache>
                <c:formatCode>_-[$£-809]* #,##0.00_-;\-[$£-809]* #,##0.00_-;_-[$£-809]* "-"??_-;_-@_-</c:formatCode>
                <c:ptCount val="1"/>
                <c:pt idx="0">
                  <c:v>50</c:v>
                </c:pt>
              </c:numCache>
            </c:numRef>
          </c:val>
          <c:extLst>
            <c:ext xmlns:c16="http://schemas.microsoft.com/office/drawing/2014/chart" uri="{C3380CC4-5D6E-409C-BE32-E72D297353CC}">
              <c16:uniqueId val="{00000001-3A75-4F8E-BEDF-B5F595A79225}"/>
            </c:ext>
          </c:extLst>
        </c:ser>
        <c:ser>
          <c:idx val="2"/>
          <c:order val="2"/>
          <c:tx>
            <c:strRef>
              <c:f>'Q22'!$D$2</c:f>
              <c:strCache>
                <c:ptCount val="1"/>
                <c:pt idx="0">
                  <c:v>25-34 (n=71)</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'Q22'!$D$3</c:f>
              <c:numCache>
                <c:formatCode>_-[$£-809]* #,##0.00_-;\-[$£-809]* #,##0.00_-;_-[$£-809]* "-"??_-;_-@_-</c:formatCode>
                <c:ptCount val="1"/>
                <c:pt idx="0">
                  <c:v>90</c:v>
                </c:pt>
              </c:numCache>
            </c:numRef>
          </c:val>
          <c:extLst>
            <c:ext xmlns:c16="http://schemas.microsoft.com/office/drawing/2014/chart" uri="{C3380CC4-5D6E-409C-BE32-E72D297353CC}">
              <c16:uniqueId val="{00000002-3A75-4F8E-BEDF-B5F595A79225}"/>
            </c:ext>
          </c:extLst>
        </c:ser>
        <c:ser>
          <c:idx val="3"/>
          <c:order val="3"/>
          <c:tx>
            <c:strRef>
              <c:f>'Q22'!$E$2</c:f>
              <c:strCache>
                <c:ptCount val="1"/>
                <c:pt idx="0">
                  <c:v>35-44 (n=85)</c:v>
                </c:pt>
              </c:strCache>
            </c:strRef>
          </c:tx>
          <c:spPr>
            <a:solidFill>
              <a:schemeClr val="accent4"/>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'Q22'!$E$3</c:f>
              <c:numCache>
                <c:formatCode>_-[$£-809]* #,##0.00_-;\-[$£-809]* #,##0.00_-;_-[$£-809]* "-"??_-;_-@_-</c:formatCode>
                <c:ptCount val="1"/>
                <c:pt idx="0">
                  <c:v>163.74</c:v>
                </c:pt>
              </c:numCache>
            </c:numRef>
          </c:val>
          <c:extLst>
            <c:ext xmlns:c16="http://schemas.microsoft.com/office/drawing/2014/chart" uri="{C3380CC4-5D6E-409C-BE32-E72D297353CC}">
              <c16:uniqueId val="{00000003-3A75-4F8E-BEDF-B5F595A79225}"/>
            </c:ext>
          </c:extLst>
        </c:ser>
        <c:ser>
          <c:idx val="4"/>
          <c:order val="4"/>
          <c:tx>
            <c:strRef>
              <c:f>'Q22'!$F$2</c:f>
              <c:strCache>
                <c:ptCount val="1"/>
                <c:pt idx="0">
                  <c:v>45-54(n=112)</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'Q22'!$F$3</c:f>
              <c:numCache>
                <c:formatCode>_-[$£-809]* #,##0.00_-;\-[$£-809]* #,##0.00_-;_-[$£-809]* "-"??_-;_-@_-</c:formatCode>
                <c:ptCount val="1"/>
                <c:pt idx="0">
                  <c:v>150</c:v>
                </c:pt>
              </c:numCache>
            </c:numRef>
          </c:val>
          <c:extLst>
            <c:ext xmlns:c16="http://schemas.microsoft.com/office/drawing/2014/chart" uri="{C3380CC4-5D6E-409C-BE32-E72D297353CC}">
              <c16:uniqueId val="{00000004-3A75-4F8E-BEDF-B5F595A79225}"/>
            </c:ext>
          </c:extLst>
        </c:ser>
        <c:ser>
          <c:idx val="5"/>
          <c:order val="5"/>
          <c:tx>
            <c:strRef>
              <c:f>'Q22'!$G$2</c:f>
              <c:strCache>
                <c:ptCount val="1"/>
                <c:pt idx="0">
                  <c:v>55+ (n=84)</c:v>
                </c:pt>
              </c:strCache>
            </c:strRef>
          </c:tx>
          <c:spPr>
            <a:solidFill>
              <a:schemeClr val="accent6"/>
            </a:solidFill>
            <a:ln>
              <a:noFill/>
            </a:ln>
            <a:effectLst/>
          </c:spPr>
          <c:invertIfNegative val="0"/>
          <c:dLbls>
            <c:dLbl>
              <c:idx val="0"/>
              <c:layout>
                <c:manualLayout>
                  <c:x val="-5.9204436883059965E-3"/>
                  <c:y val="-5.421949196266184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5-4F8E-BEDF-B5F595A79225}"/>
                </c:ext>
              </c:extLst>
            </c:dLbl>
            <c:dLbl>
              <c:idx val="4"/>
              <c:layout>
                <c:manualLayout>
                  <c:x val="8.88066553245883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5-4F8E-BEDF-B5F595A79225}"/>
                </c:ext>
              </c:extLst>
            </c:dLbl>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c:f>
              <c:strCache>
                <c:ptCount val="1"/>
                <c:pt idx="0">
                  <c:v>Median</c:v>
                </c:pt>
              </c:strCache>
            </c:strRef>
          </c:cat>
          <c:val>
            <c:numRef>
              <c:f>'Q22'!$G$3</c:f>
              <c:numCache>
                <c:formatCode>_-[$£-809]* #,##0.00_-;\-[$£-809]* #,##0.00_-;_-[$£-809]* "-"??_-;_-@_-</c:formatCode>
                <c:ptCount val="1"/>
                <c:pt idx="0">
                  <c:v>121.7</c:v>
                </c:pt>
              </c:numCache>
            </c:numRef>
          </c:val>
          <c:extLst>
            <c:ext xmlns:c16="http://schemas.microsoft.com/office/drawing/2014/chart" uri="{C3380CC4-5D6E-409C-BE32-E72D297353CC}">
              <c16:uniqueId val="{00000007-3A75-4F8E-BEDF-B5F595A79225}"/>
            </c:ext>
          </c:extLst>
        </c:ser>
        <c:dLbls>
          <c:dLblPos val="outEnd"/>
          <c:showLegendKey val="0"/>
          <c:showVal val="1"/>
          <c:showCatName val="0"/>
          <c:showSerName val="0"/>
          <c:showPercent val="0"/>
          <c:showBubbleSize val="0"/>
        </c:dLbls>
        <c:gapWidth val="208"/>
        <c:overlap val="-5"/>
        <c:axId val="86444968"/>
        <c:axId val="89180048"/>
      </c:barChart>
      <c:catAx>
        <c:axId val="86444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cap="none" spc="120" normalizeH="0" baseline="0">
                <a:solidFill>
                  <a:srgbClr val="000000"/>
                </a:solidFill>
                <a:latin typeface="+mn-lt"/>
                <a:ea typeface="+mn-ea"/>
                <a:cs typeface="+mn-cs"/>
              </a:defRPr>
            </a:pPr>
            <a:endParaRPr lang="en-US"/>
          </a:p>
        </c:txPr>
        <c:crossAx val="89180048"/>
        <c:crosses val="autoZero"/>
        <c:auto val="1"/>
        <c:lblAlgn val="ctr"/>
        <c:lblOffset val="100"/>
        <c:noMultiLvlLbl val="0"/>
      </c:catAx>
      <c:valAx>
        <c:axId val="89180048"/>
        <c:scaling>
          <c:orientation val="minMax"/>
        </c:scaling>
        <c:delete val="1"/>
        <c:axPos val="l"/>
        <c:numFmt formatCode="_-[$£-809]* #,##0.00_-;\-[$£-809]* #,##0.00_-;_-[$£-809]* &quot;-&quot;??_-;_-@_-" sourceLinked="1"/>
        <c:majorTickMark val="none"/>
        <c:minorTickMark val="none"/>
        <c:tickLblPos val="nextTo"/>
        <c:crossAx val="8644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CD0-488D-9031-11C53021D63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'Q10'!$A$4:$A$9</c:f>
              <c:strCache>
                <c:ptCount val="6"/>
                <c:pt idx="0">
                  <c:v>Don't know</c:v>
                </c:pt>
                <c:pt idx="1">
                  <c:v>More than £16,000 (i.e. more than £307 p/w)</c:v>
                </c:pt>
                <c:pt idx="2">
                  <c:v>Between £13,000 and £15,999 (i.e. up to £250 - £307 p/w)</c:v>
                </c:pt>
                <c:pt idx="3">
                  <c:v>Between £10,000 and £12,999 (i.e. up to £192 - £249 p/w)</c:v>
                </c:pt>
                <c:pt idx="4">
                  <c:v>Between £7,000 and £9,999 (i.e. up to £135 - £191 p/w)</c:v>
                </c:pt>
                <c:pt idx="5">
                  <c:v>Less than £7,000 (i.e. up to £134 per week)</c:v>
                </c:pt>
              </c:strCache>
            </c:strRef>
          </c:cat>
          <c:val>
            <c:numRef>
              <c:f>'Q10'!$B$4:$B$9</c:f>
              <c:numCache>
                <c:formatCode>0%</c:formatCode>
                <c:ptCount val="6"/>
                <c:pt idx="0">
                  <c:v>0.28260000000000002</c:v>
                </c:pt>
                <c:pt idx="1">
                  <c:v>3.3000000000000002E-2</c:v>
                </c:pt>
                <c:pt idx="2">
                  <c:v>4.9599999999999998E-2</c:v>
                </c:pt>
                <c:pt idx="3">
                  <c:v>0.1074</c:v>
                </c:pt>
                <c:pt idx="4">
                  <c:v>0.3231</c:v>
                </c:pt>
                <c:pt idx="5">
                  <c:v>0.20419999999999999</c:v>
                </c:pt>
              </c:numCache>
            </c:numRef>
          </c:val>
          <c:extLst>
            <c:ext xmlns:c16="http://schemas.microsoft.com/office/drawing/2014/chart" uri="{C3380CC4-5D6E-409C-BE32-E72D297353CC}">
              <c16:uniqueId val="{00000000-FCD0-488D-9031-11C53021D632}"/>
            </c:ext>
          </c:extLst>
        </c:ser>
        <c:dLbls>
          <c:dLblPos val="outEnd"/>
          <c:showLegendKey val="0"/>
          <c:showVal val="1"/>
          <c:showCatName val="0"/>
          <c:showSerName val="0"/>
          <c:showPercent val="0"/>
          <c:showBubbleSize val="0"/>
        </c:dLbls>
        <c:gapWidth val="110"/>
        <c:axId val="558698792"/>
        <c:axId val="558712896"/>
      </c:barChart>
      <c:catAx>
        <c:axId val="558698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50000"/>
                  </a:schemeClr>
                </a:solidFill>
                <a:latin typeface="+mn-lt"/>
                <a:ea typeface="+mn-ea"/>
                <a:cs typeface="+mn-cs"/>
              </a:defRPr>
            </a:pPr>
            <a:endParaRPr lang="en-US"/>
          </a:p>
        </c:txPr>
        <c:crossAx val="558712896"/>
        <c:crosses val="autoZero"/>
        <c:auto val="1"/>
        <c:lblAlgn val="ctr"/>
        <c:lblOffset val="100"/>
        <c:noMultiLvlLbl val="0"/>
      </c:catAx>
      <c:valAx>
        <c:axId val="5587128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55869879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Pt>
            <c:idx val="2"/>
            <c:invertIfNegative val="0"/>
            <c:bubble3D val="0"/>
            <c:spPr>
              <a:solidFill>
                <a:schemeClr val="tx2"/>
              </a:solidFill>
              <a:ln>
                <a:noFill/>
              </a:ln>
              <a:effectLst/>
            </c:spPr>
            <c:extLst>
              <c:ext xmlns:c16="http://schemas.microsoft.com/office/drawing/2014/chart" uri="{C3380CC4-5D6E-409C-BE32-E72D297353CC}">
                <c16:uniqueId val="{00000000-568A-4D5E-8C2C-6CE303F19287}"/>
              </c:ext>
            </c:extLst>
          </c:dPt>
          <c:dLbls>
            <c:dLbl>
              <c:idx val="0"/>
              <c:layout>
                <c:manualLayout>
                  <c:x val="5.0989169820032251E-2"/>
                  <c:y val="-6.4429851618559046E-3"/>
                </c:manualLayout>
              </c:layout>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BA-48A4-A705-6CCAE7BF75D4}"/>
                </c:ext>
              </c:extLst>
            </c:dLbl>
            <c:dLbl>
              <c:idx val="1"/>
              <c:layout>
                <c:manualLayout>
                  <c:x val="5.098916982003239E-2"/>
                  <c:y val="0"/>
                </c:manualLayout>
              </c:layout>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BA-48A4-A705-6CCAE7BF75D4}"/>
                </c:ext>
              </c:extLst>
            </c:dLbl>
            <c:dLbl>
              <c:idx val="2"/>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68A-4D5E-8C2C-6CE303F19287}"/>
                </c:ext>
              </c:extLst>
            </c:dLbl>
            <c:dLbl>
              <c:idx val="3"/>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BD5-48C0-9534-C719A5D90DB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N/a don't have a workplace pension</c:v>
                </c:pt>
                <c:pt idx="1">
                  <c:v>N/a already make additional contributions</c:v>
                </c:pt>
                <c:pt idx="2">
                  <c:v>No</c:v>
                </c:pt>
                <c:pt idx="3">
                  <c:v>Yes</c:v>
                </c:pt>
              </c:strCache>
            </c:strRef>
          </c:cat>
          <c:val>
            <c:numRef>
              <c:f>Sheet1!$B$2:$B$5</c:f>
              <c:numCache>
                <c:formatCode>0%</c:formatCode>
                <c:ptCount val="4"/>
                <c:pt idx="0">
                  <c:v>7.0000000000000007E-2</c:v>
                </c:pt>
                <c:pt idx="1">
                  <c:v>0.09</c:v>
                </c:pt>
                <c:pt idx="2">
                  <c:v>0.45</c:v>
                </c:pt>
                <c:pt idx="3">
                  <c:v>0.39</c:v>
                </c:pt>
              </c:numCache>
            </c:numRef>
          </c:val>
          <c:extLst>
            <c:ext xmlns:c16="http://schemas.microsoft.com/office/drawing/2014/chart" uri="{C3380CC4-5D6E-409C-BE32-E72D297353CC}">
              <c16:uniqueId val="{00000000-5C23-4D26-8EB7-DDC53A6212B0}"/>
            </c:ext>
          </c:extLst>
        </c:ser>
        <c:dLbls>
          <c:showLegendKey val="0"/>
          <c:showVal val="0"/>
          <c:showCatName val="0"/>
          <c:showSerName val="0"/>
          <c:showPercent val="0"/>
          <c:showBubbleSize val="0"/>
        </c:dLbls>
        <c:gapWidth val="150"/>
        <c:overlap val="100"/>
        <c:axId val="847540528"/>
        <c:axId val="847538864"/>
      </c:barChart>
      <c:catAx>
        <c:axId val="84754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847538864"/>
        <c:crosses val="autoZero"/>
        <c:auto val="1"/>
        <c:lblAlgn val="ctr"/>
        <c:lblOffset val="100"/>
        <c:noMultiLvlLbl val="0"/>
      </c:catAx>
      <c:valAx>
        <c:axId val="847538864"/>
        <c:scaling>
          <c:orientation val="minMax"/>
          <c:max val="1"/>
        </c:scaling>
        <c:delete val="1"/>
        <c:axPos val="b"/>
        <c:numFmt formatCode="0%" sourceLinked="0"/>
        <c:majorTickMark val="none"/>
        <c:minorTickMark val="none"/>
        <c:tickLblPos val="nextTo"/>
        <c:crossAx val="847540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272504994516713"/>
          <c:y val="4.8342412386730996E-2"/>
          <c:w val="0.50883912663322306"/>
          <c:h val="0.90331517522653804"/>
        </c:manualLayout>
      </c:layout>
      <c:barChart>
        <c:barDir val="bar"/>
        <c:grouping val="stacked"/>
        <c:varyColors val="0"/>
        <c:ser>
          <c:idx val="0"/>
          <c:order val="0"/>
          <c:tx>
            <c:strRef>
              <c:f>Sheet1!$B$1</c:f>
              <c:strCache>
                <c:ptCount val="1"/>
                <c:pt idx="0">
                  <c:v>Column1</c:v>
                </c:pt>
              </c:strCache>
            </c:strRef>
          </c:tx>
          <c:spPr>
            <a:solidFill>
              <a:schemeClr val="tx2"/>
            </a:solidFill>
            <a:ln>
              <a:noFill/>
            </a:ln>
            <a:effectLst/>
          </c:spPr>
          <c:invertIfNegative val="0"/>
          <c:dLbls>
            <c:dLbl>
              <c:idx val="5"/>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95D-4E79-89A3-F1E3F20571C9}"/>
                </c:ext>
              </c:extLst>
            </c:dLbl>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Other</c:v>
                </c:pt>
                <c:pt idx="2">
                  <c:v>I didn't know that this was possible</c:v>
                </c:pt>
                <c:pt idx="3">
                  <c:v>I currently save in other ways for my retirement</c:v>
                </c:pt>
                <c:pt idx="4">
                  <c:v>It might be easier to do so when I have less financial burden (i.e. nearer to my retirement)</c:v>
                </c:pt>
                <c:pt idx="5">
                  <c:v>I currently have other things to pay out for</c:v>
                </c:pt>
              </c:strCache>
            </c:strRef>
          </c:cat>
          <c:val>
            <c:numRef>
              <c:f>Sheet1!$B$2:$B$7</c:f>
              <c:numCache>
                <c:formatCode>0%</c:formatCode>
                <c:ptCount val="6"/>
                <c:pt idx="0">
                  <c:v>0.06</c:v>
                </c:pt>
                <c:pt idx="1">
                  <c:v>0.06</c:v>
                </c:pt>
                <c:pt idx="2">
                  <c:v>0.1</c:v>
                </c:pt>
                <c:pt idx="3">
                  <c:v>0.13</c:v>
                </c:pt>
                <c:pt idx="4">
                  <c:v>0.16</c:v>
                </c:pt>
                <c:pt idx="5">
                  <c:v>0.49</c:v>
                </c:pt>
              </c:numCache>
            </c:numRef>
          </c:val>
          <c:extLst>
            <c:ext xmlns:c16="http://schemas.microsoft.com/office/drawing/2014/chart" uri="{C3380CC4-5D6E-409C-BE32-E72D297353CC}">
              <c16:uniqueId val="{00000000-D61D-445E-9EDF-790C21B7EE1C}"/>
            </c:ext>
          </c:extLst>
        </c:ser>
        <c:dLbls>
          <c:showLegendKey val="0"/>
          <c:showVal val="0"/>
          <c:showCatName val="0"/>
          <c:showSerName val="0"/>
          <c:showPercent val="0"/>
          <c:showBubbleSize val="0"/>
        </c:dLbls>
        <c:gapWidth val="150"/>
        <c:overlap val="100"/>
        <c:axId val="847540528"/>
        <c:axId val="847538864"/>
      </c:barChart>
      <c:catAx>
        <c:axId val="84754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schemeClr>
                </a:solidFill>
                <a:latin typeface="+mn-lt"/>
                <a:ea typeface="+mn-ea"/>
                <a:cs typeface="+mn-cs"/>
              </a:defRPr>
            </a:pPr>
            <a:endParaRPr lang="en-US"/>
          </a:p>
        </c:txPr>
        <c:crossAx val="847538864"/>
        <c:crosses val="autoZero"/>
        <c:auto val="1"/>
        <c:lblAlgn val="ctr"/>
        <c:lblOffset val="100"/>
        <c:noMultiLvlLbl val="0"/>
      </c:catAx>
      <c:valAx>
        <c:axId val="847538864"/>
        <c:scaling>
          <c:orientation val="minMax"/>
          <c:max val="1"/>
        </c:scaling>
        <c:delete val="1"/>
        <c:axPos val="b"/>
        <c:numFmt formatCode="0%" sourceLinked="0"/>
        <c:majorTickMark val="none"/>
        <c:minorTickMark val="none"/>
        <c:tickLblPos val="nextTo"/>
        <c:crossAx val="847540528"/>
        <c:crosses val="autoZero"/>
        <c:crossBetween val="between"/>
        <c:majorUnit val="0.2"/>
      </c:valAx>
      <c:spPr>
        <a:noFill/>
        <a:ln>
          <a:noFill/>
        </a:ln>
        <a:effectLst/>
      </c:spPr>
    </c:plotArea>
    <c:plotVisOnly val="1"/>
    <c:dispBlanksAs val="gap"/>
    <c:showDLblsOverMax val="0"/>
  </c:chart>
  <c:spPr>
    <a:noFill/>
    <a:ln w="3175">
      <a:noFill/>
    </a:ln>
    <a:effectLst/>
  </c:spPr>
  <c:txPr>
    <a:bodyPr/>
    <a:lstStyle/>
    <a:p>
      <a:pPr>
        <a:defRPr>
          <a:solidFill>
            <a:schemeClr val="tx1">
              <a:lumMod val="5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4606409721014"/>
          <c:y val="2.5032368581960757E-2"/>
          <c:w val="0.83123185857569926"/>
          <c:h val="0.83681019861940631"/>
        </c:manualLayout>
      </c:layout>
      <c:barChart>
        <c:barDir val="bar"/>
        <c:grouping val="stacked"/>
        <c:varyColors val="0"/>
        <c:ser>
          <c:idx val="0"/>
          <c:order val="0"/>
          <c:tx>
            <c:strRef>
              <c:f>Sheet1!$B$1</c:f>
              <c:strCache>
                <c:ptCount val="1"/>
                <c:pt idx="0">
                  <c:v>Yes </c:v>
                </c:pt>
              </c:strCache>
            </c:strRef>
          </c:tx>
          <c:spPr>
            <a:solidFill>
              <a:schemeClr val="accent1"/>
            </a:solidFill>
            <a:ln>
              <a:noFill/>
            </a:ln>
            <a:effectLst/>
          </c:spPr>
          <c:invertIfNegative val="0"/>
          <c:dLbls>
            <c:dLbl>
              <c:idx val="1"/>
              <c:layout>
                <c:manualLayout>
                  <c:x val="2.1850337668777001E-3"/>
                  <c:y val="-1.9668603193912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strCache>
            </c:strRef>
          </c:cat>
          <c:val>
            <c:numRef>
              <c:f>Sheet1!$B$2:$B$19</c:f>
              <c:numCache>
                <c:formatCode>0%</c:formatCode>
                <c:ptCount val="18"/>
                <c:pt idx="0">
                  <c:v>0.66</c:v>
                </c:pt>
                <c:pt idx="1">
                  <c:v>0.74</c:v>
                </c:pt>
                <c:pt idx="2">
                  <c:v>0.75</c:v>
                </c:pt>
                <c:pt idx="3">
                  <c:v>0.75</c:v>
                </c:pt>
                <c:pt idx="4">
                  <c:v>0.73</c:v>
                </c:pt>
                <c:pt idx="5">
                  <c:v>0.73</c:v>
                </c:pt>
                <c:pt idx="7">
                  <c:v>0.62</c:v>
                </c:pt>
                <c:pt idx="8">
                  <c:v>0.77</c:v>
                </c:pt>
                <c:pt idx="10">
                  <c:v>0.81</c:v>
                </c:pt>
                <c:pt idx="11">
                  <c:v>0.81</c:v>
                </c:pt>
                <c:pt idx="12">
                  <c:v>0.7</c:v>
                </c:pt>
                <c:pt idx="13">
                  <c:v>0.59</c:v>
                </c:pt>
                <c:pt idx="14">
                  <c:v>0.49</c:v>
                </c:pt>
                <c:pt idx="16">
                  <c:v>0.63</c:v>
                </c:pt>
                <c:pt idx="17">
                  <c:v>0.79</c:v>
                </c:pt>
              </c:numCache>
            </c:numRef>
          </c:val>
          <c:extLst>
            <c:ext xmlns:c16="http://schemas.microsoft.com/office/drawing/2014/chart" uri="{C3380CC4-5D6E-409C-BE32-E72D297353CC}">
              <c16:uniqueId val="{00000000-A975-4EF4-977F-3BBA2E7BF924}"/>
            </c:ext>
          </c:extLst>
        </c:ser>
        <c:ser>
          <c:idx val="1"/>
          <c:order val="1"/>
          <c:tx>
            <c:strRef>
              <c:f>Sheet1!$C$1</c:f>
              <c:strCache>
                <c:ptCount val="1"/>
                <c:pt idx="0">
                  <c:v>No</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strCache>
            </c:strRef>
          </c:cat>
          <c:val>
            <c:numRef>
              <c:f>Sheet1!$C$2:$C$19</c:f>
              <c:numCache>
                <c:formatCode>0%</c:formatCode>
                <c:ptCount val="18"/>
                <c:pt idx="0">
                  <c:v>0.34</c:v>
                </c:pt>
                <c:pt idx="1">
                  <c:v>0.26</c:v>
                </c:pt>
                <c:pt idx="2">
                  <c:v>0.25</c:v>
                </c:pt>
                <c:pt idx="3">
                  <c:v>0.25</c:v>
                </c:pt>
                <c:pt idx="4">
                  <c:v>0.27</c:v>
                </c:pt>
                <c:pt idx="5">
                  <c:v>0.27</c:v>
                </c:pt>
                <c:pt idx="7">
                  <c:v>0.38</c:v>
                </c:pt>
                <c:pt idx="8">
                  <c:v>0.23</c:v>
                </c:pt>
                <c:pt idx="10">
                  <c:v>0.19</c:v>
                </c:pt>
                <c:pt idx="11">
                  <c:v>0.19</c:v>
                </c:pt>
                <c:pt idx="12">
                  <c:v>0.3</c:v>
                </c:pt>
                <c:pt idx="13">
                  <c:v>0.41</c:v>
                </c:pt>
                <c:pt idx="14">
                  <c:v>0.51</c:v>
                </c:pt>
                <c:pt idx="16">
                  <c:v>0.37</c:v>
                </c:pt>
                <c:pt idx="17">
                  <c:v>0.21</c:v>
                </c:pt>
              </c:numCache>
            </c:numRef>
          </c:val>
          <c:extLst>
            <c:ext xmlns:c16="http://schemas.microsoft.com/office/drawing/2014/chart" uri="{C3380CC4-5D6E-409C-BE32-E72D297353CC}">
              <c16:uniqueId val="{00000001-A975-4EF4-977F-3BBA2E7BF924}"/>
            </c:ext>
          </c:extLst>
        </c:ser>
        <c:dLbls>
          <c:showLegendKey val="0"/>
          <c:showVal val="0"/>
          <c:showCatName val="0"/>
          <c:showSerName val="0"/>
          <c:showPercent val="0"/>
          <c:showBubbleSize val="0"/>
        </c:dLbls>
        <c:gapWidth val="60"/>
        <c:overlap val="100"/>
        <c:axId val="741704464"/>
        <c:axId val="741712784"/>
      </c:barChart>
      <c:catAx>
        <c:axId val="74170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741712784"/>
        <c:crosses val="autoZero"/>
        <c:auto val="1"/>
        <c:lblAlgn val="ctr"/>
        <c:lblOffset val="100"/>
        <c:noMultiLvlLbl val="0"/>
      </c:catAx>
      <c:valAx>
        <c:axId val="74171278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41704464"/>
        <c:crosses val="autoZero"/>
        <c:crossBetween val="between"/>
      </c:valAx>
      <c:spPr>
        <a:noFill/>
        <a:ln>
          <a:noFill/>
        </a:ln>
        <a:effectLst/>
      </c:spPr>
    </c:plotArea>
    <c:legend>
      <c:legendPos val="b"/>
      <c:layout>
        <c:manualLayout>
          <c:xMode val="edge"/>
          <c:yMode val="edge"/>
          <c:x val="0.46227438055799136"/>
          <c:y val="0.93292438443838543"/>
          <c:w val="0.13011295032068204"/>
          <c:h val="5.42165683756850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Concerned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industry</c:v>
                </c:pt>
                <c:pt idx="1">
                  <c:v>Gambling industry</c:v>
                </c:pt>
                <c:pt idx="2">
                  <c:v>Tobacco industry</c:v>
                </c:pt>
                <c:pt idx="3">
                  <c:v>Military armaments or countries with alleged 'dubious' human rights</c:v>
                </c:pt>
              </c:strCache>
            </c:strRef>
          </c:cat>
          <c:val>
            <c:numRef>
              <c:f>Sheet1!$B$2:$B$5</c:f>
              <c:numCache>
                <c:formatCode>0%</c:formatCode>
                <c:ptCount val="4"/>
                <c:pt idx="0">
                  <c:v>0.35</c:v>
                </c:pt>
                <c:pt idx="1">
                  <c:v>0.54</c:v>
                </c:pt>
                <c:pt idx="2">
                  <c:v>0.56000000000000005</c:v>
                </c:pt>
                <c:pt idx="3">
                  <c:v>0.69</c:v>
                </c:pt>
              </c:numCache>
            </c:numRef>
          </c:val>
          <c:extLst>
            <c:ext xmlns:c16="http://schemas.microsoft.com/office/drawing/2014/chart" uri="{C3380CC4-5D6E-409C-BE32-E72D297353CC}">
              <c16:uniqueId val="{00000000-5C23-4D26-8EB7-DDC53A6212B0}"/>
            </c:ext>
          </c:extLst>
        </c:ser>
        <c:ser>
          <c:idx val="1"/>
          <c:order val="1"/>
          <c:tx>
            <c:strRef>
              <c:f>Sheet1!$C$1</c:f>
              <c:strCache>
                <c:ptCount val="1"/>
                <c:pt idx="0">
                  <c:v>Not concerned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industry</c:v>
                </c:pt>
                <c:pt idx="1">
                  <c:v>Gambling industry</c:v>
                </c:pt>
                <c:pt idx="2">
                  <c:v>Tobacco industry</c:v>
                </c:pt>
                <c:pt idx="3">
                  <c:v>Military armaments or countries with alleged 'dubious' human rights</c:v>
                </c:pt>
              </c:strCache>
            </c:strRef>
          </c:cat>
          <c:val>
            <c:numRef>
              <c:f>Sheet1!$C$2:$C$5</c:f>
              <c:numCache>
                <c:formatCode>0%</c:formatCode>
                <c:ptCount val="4"/>
                <c:pt idx="0">
                  <c:v>0.59</c:v>
                </c:pt>
                <c:pt idx="1">
                  <c:v>0.4</c:v>
                </c:pt>
                <c:pt idx="2">
                  <c:v>0.39</c:v>
                </c:pt>
                <c:pt idx="3">
                  <c:v>0.25</c:v>
                </c:pt>
              </c:numCache>
            </c:numRef>
          </c:val>
          <c:extLst>
            <c:ext xmlns:c16="http://schemas.microsoft.com/office/drawing/2014/chart" uri="{C3380CC4-5D6E-409C-BE32-E72D297353CC}">
              <c16:uniqueId val="{00000001-5C23-4D26-8EB7-DDC53A6212B0}"/>
            </c:ext>
          </c:extLst>
        </c:ser>
        <c:ser>
          <c:idx val="2"/>
          <c:order val="2"/>
          <c:tx>
            <c:strRef>
              <c:f>Sheet1!$D$1</c:f>
              <c:strCache>
                <c:ptCount val="1"/>
                <c:pt idx="0">
                  <c:v>Don't know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 industry</c:v>
                </c:pt>
                <c:pt idx="1">
                  <c:v>Gambling industry</c:v>
                </c:pt>
                <c:pt idx="2">
                  <c:v>Tobacco industry</c:v>
                </c:pt>
                <c:pt idx="3">
                  <c:v>Military armaments or countries with alleged 'dubious' human rights</c:v>
                </c:pt>
              </c:strCache>
            </c:strRef>
          </c:cat>
          <c:val>
            <c:numRef>
              <c:f>Sheet1!$D$2:$D$5</c:f>
              <c:numCache>
                <c:formatCode>0%</c:formatCode>
                <c:ptCount val="4"/>
                <c:pt idx="0">
                  <c:v>0.06</c:v>
                </c:pt>
                <c:pt idx="1">
                  <c:v>0.05</c:v>
                </c:pt>
                <c:pt idx="2">
                  <c:v>0.05</c:v>
                </c:pt>
                <c:pt idx="3">
                  <c:v>0.05</c:v>
                </c:pt>
              </c:numCache>
            </c:numRef>
          </c:val>
          <c:extLst>
            <c:ext xmlns:c16="http://schemas.microsoft.com/office/drawing/2014/chart" uri="{C3380CC4-5D6E-409C-BE32-E72D297353CC}">
              <c16:uniqueId val="{00000002-5C23-4D26-8EB7-DDC53A6212B0}"/>
            </c:ext>
          </c:extLst>
        </c:ser>
        <c:dLbls>
          <c:showLegendKey val="0"/>
          <c:showVal val="0"/>
          <c:showCatName val="0"/>
          <c:showSerName val="0"/>
          <c:showPercent val="0"/>
          <c:showBubbleSize val="0"/>
        </c:dLbls>
        <c:gapWidth val="150"/>
        <c:overlap val="100"/>
        <c:axId val="847540528"/>
        <c:axId val="847538864"/>
      </c:barChart>
      <c:catAx>
        <c:axId val="84754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847538864"/>
        <c:crosses val="autoZero"/>
        <c:auto val="1"/>
        <c:lblAlgn val="ctr"/>
        <c:lblOffset val="100"/>
        <c:noMultiLvlLbl val="0"/>
      </c:catAx>
      <c:valAx>
        <c:axId val="847538864"/>
        <c:scaling>
          <c:orientation val="minMax"/>
          <c:max val="1"/>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847540528"/>
        <c:crosses val="autoZero"/>
        <c:crossBetween val="between"/>
        <c:majorUnit val="0.2"/>
      </c:valAx>
      <c:spPr>
        <a:noFill/>
        <a:ln>
          <a:noFill/>
        </a:ln>
        <a:effectLst/>
      </c:spPr>
    </c:plotArea>
    <c:legend>
      <c:legendPos val="b"/>
      <c:layout>
        <c:manualLayout>
          <c:xMode val="edge"/>
          <c:yMode val="edge"/>
          <c:x val="0.44441309009071323"/>
          <c:y val="0.9361278832782256"/>
          <c:w val="0.48763903847595752"/>
          <c:h val="5.13304353819988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Very / fairly interested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Environmental projects (e.g. eco-friendly initiatives such as land conservation)</c:v>
                </c:pt>
                <c:pt idx="1">
                  <c:v>Community projects (e.g. homeless shelters, food banks etc.)</c:v>
                </c:pt>
              </c:strCache>
            </c:strRef>
          </c:cat>
          <c:val>
            <c:numRef>
              <c:f>Sheet1!$B$2:$B$3</c:f>
              <c:numCache>
                <c:formatCode>0%</c:formatCode>
                <c:ptCount val="2"/>
                <c:pt idx="0">
                  <c:v>0.61</c:v>
                </c:pt>
                <c:pt idx="1">
                  <c:v>0.56000000000000005</c:v>
                </c:pt>
              </c:numCache>
            </c:numRef>
          </c:val>
          <c:extLst>
            <c:ext xmlns:c16="http://schemas.microsoft.com/office/drawing/2014/chart" uri="{C3380CC4-5D6E-409C-BE32-E72D297353CC}">
              <c16:uniqueId val="{00000000-5C23-4D26-8EB7-DDC53A6212B0}"/>
            </c:ext>
          </c:extLst>
        </c:ser>
        <c:dLbls>
          <c:showLegendKey val="0"/>
          <c:showVal val="0"/>
          <c:showCatName val="0"/>
          <c:showSerName val="0"/>
          <c:showPercent val="0"/>
          <c:showBubbleSize val="0"/>
        </c:dLbls>
        <c:gapWidth val="150"/>
        <c:overlap val="100"/>
        <c:axId val="847540528"/>
        <c:axId val="847538864"/>
      </c:barChart>
      <c:catAx>
        <c:axId val="84754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847538864"/>
        <c:crosses val="autoZero"/>
        <c:auto val="1"/>
        <c:lblAlgn val="ctr"/>
        <c:lblOffset val="100"/>
        <c:noMultiLvlLbl val="0"/>
      </c:catAx>
      <c:valAx>
        <c:axId val="847538864"/>
        <c:scaling>
          <c:orientation val="minMax"/>
          <c:max val="1"/>
        </c:scaling>
        <c:delete val="1"/>
        <c:axPos val="b"/>
        <c:numFmt formatCode="0%" sourceLinked="0"/>
        <c:majorTickMark val="none"/>
        <c:minorTickMark val="none"/>
        <c:tickLblPos val="nextTo"/>
        <c:crossAx val="847540528"/>
        <c:crosses val="autoZero"/>
        <c:crossBetween val="between"/>
        <c:majorUnit val="0.2"/>
      </c:valAx>
      <c:spPr>
        <a:noFill/>
        <a:ln>
          <a:noFill/>
        </a:ln>
        <a:effectLst/>
      </c:spPr>
    </c:plotArea>
    <c:legend>
      <c:legendPos val="b"/>
      <c:layout>
        <c:manualLayout>
          <c:xMode val="edge"/>
          <c:yMode val="edge"/>
          <c:x val="0.50938209328035589"/>
          <c:y val="0.86320274197214197"/>
          <c:w val="0.49061790671964417"/>
          <c:h val="6.59244212474431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44606409721014"/>
          <c:y val="2.5032368581960757E-2"/>
          <c:w val="0.83123185857569926"/>
          <c:h val="0.88005544566468541"/>
        </c:manualLayout>
      </c:layout>
      <c:barChart>
        <c:barDir val="bar"/>
        <c:grouping val="clustered"/>
        <c:varyColors val="0"/>
        <c:ser>
          <c:idx val="0"/>
          <c:order val="0"/>
          <c:tx>
            <c:strRef>
              <c:f>Sheet1!$B$1</c:f>
              <c:strCache>
                <c:ptCount val="1"/>
                <c:pt idx="0">
                  <c:v>Community projects: Interested</c:v>
                </c:pt>
              </c:strCache>
            </c:strRef>
          </c:tx>
          <c:spPr>
            <a:solidFill>
              <a:schemeClr val="accent1"/>
            </a:solidFill>
            <a:ln>
              <a:noFill/>
            </a:ln>
            <a:effectLst/>
          </c:spPr>
          <c:invertIfNegative val="0"/>
          <c:dLbls>
            <c:dLbl>
              <c:idx val="1"/>
              <c:layout>
                <c:manualLayout>
                  <c:x val="2.1850337668777001E-3"/>
                  <c:y val="-1.9668603193912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75-4EF4-977F-3BBA2E7BF92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strCache>
            </c:strRef>
          </c:cat>
          <c:val>
            <c:numRef>
              <c:f>Sheet1!$B$2:$B$19</c:f>
              <c:numCache>
                <c:formatCode>0%</c:formatCode>
                <c:ptCount val="18"/>
                <c:pt idx="0">
                  <c:v>0.54</c:v>
                </c:pt>
                <c:pt idx="1">
                  <c:v>0.62</c:v>
                </c:pt>
                <c:pt idx="2">
                  <c:v>0.63</c:v>
                </c:pt>
                <c:pt idx="3">
                  <c:v>0.45</c:v>
                </c:pt>
                <c:pt idx="4">
                  <c:v>0.59</c:v>
                </c:pt>
                <c:pt idx="5">
                  <c:v>0.47</c:v>
                </c:pt>
                <c:pt idx="7">
                  <c:v>0.48</c:v>
                </c:pt>
                <c:pt idx="8">
                  <c:v>0.6</c:v>
                </c:pt>
                <c:pt idx="10">
                  <c:v>0.51</c:v>
                </c:pt>
                <c:pt idx="11">
                  <c:v>0.53</c:v>
                </c:pt>
                <c:pt idx="12">
                  <c:v>0.6</c:v>
                </c:pt>
                <c:pt idx="13">
                  <c:v>0.57999999999999996</c:v>
                </c:pt>
                <c:pt idx="14">
                  <c:v>0.64</c:v>
                </c:pt>
                <c:pt idx="16">
                  <c:v>0.66</c:v>
                </c:pt>
                <c:pt idx="17">
                  <c:v>0.48</c:v>
                </c:pt>
              </c:numCache>
            </c:numRef>
          </c:val>
          <c:extLst>
            <c:ext xmlns:c16="http://schemas.microsoft.com/office/drawing/2014/chart" uri="{C3380CC4-5D6E-409C-BE32-E72D297353CC}">
              <c16:uniqueId val="{00000000-A975-4EF4-977F-3BBA2E7BF924}"/>
            </c:ext>
          </c:extLst>
        </c:ser>
        <c:ser>
          <c:idx val="1"/>
          <c:order val="1"/>
          <c:tx>
            <c:strRef>
              <c:f>Sheet1!$C$1</c:f>
              <c:strCache>
                <c:ptCount val="1"/>
                <c:pt idx="0">
                  <c:v>Environmental projects: Interested</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A975-4EF4-977F-3BBA2E7BF92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strCache>
            </c:strRef>
          </c:cat>
          <c:val>
            <c:numRef>
              <c:f>Sheet1!$C$2:$C$19</c:f>
              <c:numCache>
                <c:formatCode>0%</c:formatCode>
                <c:ptCount val="18"/>
                <c:pt idx="0">
                  <c:v>0.57999999999999996</c:v>
                </c:pt>
                <c:pt idx="1">
                  <c:v>0.65</c:v>
                </c:pt>
                <c:pt idx="2">
                  <c:v>0.71</c:v>
                </c:pt>
                <c:pt idx="3">
                  <c:v>0.52</c:v>
                </c:pt>
                <c:pt idx="4">
                  <c:v>0.66</c:v>
                </c:pt>
                <c:pt idx="5">
                  <c:v>0.55000000000000004</c:v>
                </c:pt>
                <c:pt idx="7">
                  <c:v>0.55000000000000004</c:v>
                </c:pt>
                <c:pt idx="8">
                  <c:v>0.65</c:v>
                </c:pt>
                <c:pt idx="10">
                  <c:v>0.57999999999999996</c:v>
                </c:pt>
                <c:pt idx="11">
                  <c:v>0.56000000000000005</c:v>
                </c:pt>
                <c:pt idx="12">
                  <c:v>0.67</c:v>
                </c:pt>
                <c:pt idx="13">
                  <c:v>0.63</c:v>
                </c:pt>
                <c:pt idx="14">
                  <c:v>0.67</c:v>
                </c:pt>
                <c:pt idx="16">
                  <c:v>0.69</c:v>
                </c:pt>
                <c:pt idx="17">
                  <c:v>0.56000000000000005</c:v>
                </c:pt>
              </c:numCache>
            </c:numRef>
          </c:val>
          <c:extLst>
            <c:ext xmlns:c16="http://schemas.microsoft.com/office/drawing/2014/chart" uri="{C3380CC4-5D6E-409C-BE32-E72D297353CC}">
              <c16:uniqueId val="{00000001-A975-4EF4-977F-3BBA2E7BF924}"/>
            </c:ext>
          </c:extLst>
        </c:ser>
        <c:dLbls>
          <c:showLegendKey val="0"/>
          <c:showVal val="0"/>
          <c:showCatName val="0"/>
          <c:showSerName val="0"/>
          <c:showPercent val="0"/>
          <c:showBubbleSize val="0"/>
        </c:dLbls>
        <c:gapWidth val="60"/>
        <c:axId val="741704464"/>
        <c:axId val="741712784"/>
      </c:barChart>
      <c:catAx>
        <c:axId val="74170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41712784"/>
        <c:crosses val="autoZero"/>
        <c:auto val="1"/>
        <c:lblAlgn val="ctr"/>
        <c:lblOffset val="100"/>
        <c:noMultiLvlLbl val="0"/>
      </c:catAx>
      <c:valAx>
        <c:axId val="74171278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41704464"/>
        <c:crosses val="autoZero"/>
        <c:crossBetween val="between"/>
        <c:majorUnit val="0.2"/>
      </c:valAx>
      <c:spPr>
        <a:noFill/>
        <a:ln>
          <a:noFill/>
        </a:ln>
        <a:effectLst/>
      </c:spPr>
    </c:plotArea>
    <c:legend>
      <c:legendPos val="r"/>
      <c:layout>
        <c:manualLayout>
          <c:xMode val="edge"/>
          <c:yMode val="edge"/>
          <c:x val="0.79725134428962008"/>
          <c:y val="0.32648444472116728"/>
          <c:w val="0.20129676004337399"/>
          <c:h val="0.253258011523374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51881710467461E-3"/>
          <c:y val="0.10859109697795345"/>
          <c:w val="0.99804811828953255"/>
          <c:h val="0.73554428037332409"/>
        </c:manualLayout>
      </c:layout>
      <c:barChart>
        <c:barDir val="col"/>
        <c:grouping val="clustered"/>
        <c:varyColors val="0"/>
        <c:ser>
          <c:idx val="0"/>
          <c:order val="0"/>
          <c:tx>
            <c:strRef>
              <c:f>'Q22'!$B$2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'Q22'!$B$3:$B$10</c:f>
              <c:numCache>
                <c:formatCode>0%</c:formatCode>
                <c:ptCount val="8"/>
                <c:pt idx="0">
                  <c:v>0.46360000000000001</c:v>
                </c:pt>
                <c:pt idx="1">
                  <c:v>0.27889999999999998</c:v>
                </c:pt>
                <c:pt idx="2">
                  <c:v>0.25330000000000003</c:v>
                </c:pt>
                <c:pt idx="3">
                  <c:v>0.20039999999999999</c:v>
                </c:pt>
                <c:pt idx="4">
                  <c:v>0.16600000000000001</c:v>
                </c:pt>
                <c:pt idx="5">
                  <c:v>7.9000000000000001E-2</c:v>
                </c:pt>
                <c:pt idx="6">
                  <c:v>4.5499999999999999E-2</c:v>
                </c:pt>
                <c:pt idx="7">
                  <c:v>0.1026</c:v>
                </c:pt>
              </c:numCache>
            </c:numRef>
          </c:val>
          <c:extLst>
            <c:ext xmlns:c16="http://schemas.microsoft.com/office/drawing/2014/chart" uri="{C3380CC4-5D6E-409C-BE32-E72D297353CC}">
              <c16:uniqueId val="{00000000-A659-475E-99C3-3AB8823B5159}"/>
            </c:ext>
          </c:extLst>
        </c:ser>
        <c:ser>
          <c:idx val="1"/>
          <c:order val="1"/>
          <c:tx>
            <c:strRef>
              <c:f>'Q22'!$C$2</c:f>
              <c:strCache>
                <c:ptCount val="1"/>
                <c:pt idx="0">
                  <c:v>18-24 (n=95)</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'Q22'!$C$3:$C$10</c:f>
              <c:numCache>
                <c:formatCode>0%</c:formatCode>
                <c:ptCount val="8"/>
                <c:pt idx="0">
                  <c:v>0.4819</c:v>
                </c:pt>
                <c:pt idx="1">
                  <c:v>0.42880000000000001</c:v>
                </c:pt>
                <c:pt idx="2">
                  <c:v>0.36770000000000003</c:v>
                </c:pt>
                <c:pt idx="3">
                  <c:v>0.22009999999999999</c:v>
                </c:pt>
                <c:pt idx="4">
                  <c:v>0.1477</c:v>
                </c:pt>
                <c:pt idx="5">
                  <c:v>0.1227</c:v>
                </c:pt>
                <c:pt idx="6">
                  <c:v>2.3E-2</c:v>
                </c:pt>
                <c:pt idx="7">
                  <c:v>4.7199999999999999E-2</c:v>
                </c:pt>
              </c:numCache>
            </c:numRef>
          </c:val>
          <c:extLst>
            <c:ext xmlns:c16="http://schemas.microsoft.com/office/drawing/2014/chart" uri="{C3380CC4-5D6E-409C-BE32-E72D297353CC}">
              <c16:uniqueId val="{00000001-A659-475E-99C3-3AB8823B5159}"/>
            </c:ext>
          </c:extLst>
        </c:ser>
        <c:ser>
          <c:idx val="2"/>
          <c:order val="2"/>
          <c:tx>
            <c:strRef>
              <c:f>'Q22'!$D$2</c:f>
              <c:strCache>
                <c:ptCount val="1"/>
                <c:pt idx="0">
                  <c:v>25-34 (n=229)</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'Q22'!$D$3:$D$10</c:f>
              <c:numCache>
                <c:formatCode>0%</c:formatCode>
                <c:ptCount val="8"/>
                <c:pt idx="0">
                  <c:v>0.49270000000000003</c:v>
                </c:pt>
                <c:pt idx="1">
                  <c:v>0.34110000000000001</c:v>
                </c:pt>
                <c:pt idx="2">
                  <c:v>0.29649999999999999</c:v>
                </c:pt>
                <c:pt idx="3">
                  <c:v>0.26129999999999998</c:v>
                </c:pt>
                <c:pt idx="4">
                  <c:v>0.17979999999999999</c:v>
                </c:pt>
                <c:pt idx="5">
                  <c:v>0.1128</c:v>
                </c:pt>
                <c:pt idx="6">
                  <c:v>5.7000000000000002E-2</c:v>
                </c:pt>
                <c:pt idx="7">
                  <c:v>7.5499999999999998E-2</c:v>
                </c:pt>
              </c:numCache>
            </c:numRef>
          </c:val>
          <c:extLst>
            <c:ext xmlns:c16="http://schemas.microsoft.com/office/drawing/2014/chart" uri="{C3380CC4-5D6E-409C-BE32-E72D297353CC}">
              <c16:uniqueId val="{00000002-A659-475E-99C3-3AB8823B5159}"/>
            </c:ext>
          </c:extLst>
        </c:ser>
        <c:ser>
          <c:idx val="3"/>
          <c:order val="3"/>
          <c:tx>
            <c:strRef>
              <c:f>'Q22'!$E$2</c:f>
              <c:strCache>
                <c:ptCount val="1"/>
                <c:pt idx="0">
                  <c:v>35-44 (n=283)</c:v>
                </c:pt>
              </c:strCache>
            </c:strRef>
          </c:tx>
          <c:spPr>
            <a:solidFill>
              <a:schemeClr val="accent4"/>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'Q22'!$E$3:$E$10</c:f>
              <c:numCache>
                <c:formatCode>0%</c:formatCode>
                <c:ptCount val="8"/>
                <c:pt idx="0">
                  <c:v>0.48130000000000001</c:v>
                </c:pt>
                <c:pt idx="1">
                  <c:v>0.3095</c:v>
                </c:pt>
                <c:pt idx="2">
                  <c:v>0.26100000000000001</c:v>
                </c:pt>
                <c:pt idx="3">
                  <c:v>0.21029999999999999</c:v>
                </c:pt>
                <c:pt idx="4">
                  <c:v>0.14280000000000001</c:v>
                </c:pt>
                <c:pt idx="5">
                  <c:v>8.3799999999999999E-2</c:v>
                </c:pt>
                <c:pt idx="6">
                  <c:v>4.4900000000000002E-2</c:v>
                </c:pt>
                <c:pt idx="7">
                  <c:v>9.2299999999999993E-2</c:v>
                </c:pt>
              </c:numCache>
            </c:numRef>
          </c:val>
          <c:extLst>
            <c:ext xmlns:c16="http://schemas.microsoft.com/office/drawing/2014/chart" uri="{C3380CC4-5D6E-409C-BE32-E72D297353CC}">
              <c16:uniqueId val="{00000003-A659-475E-99C3-3AB8823B5159}"/>
            </c:ext>
          </c:extLst>
        </c:ser>
        <c:ser>
          <c:idx val="4"/>
          <c:order val="4"/>
          <c:tx>
            <c:strRef>
              <c:f>'Q22'!$F$2</c:f>
              <c:strCache>
                <c:ptCount val="1"/>
                <c:pt idx="0">
                  <c:v>45-54(n=303)</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'Q22'!$F$3:$F$10</c:f>
              <c:numCache>
                <c:formatCode>0%</c:formatCode>
                <c:ptCount val="8"/>
                <c:pt idx="0">
                  <c:v>0.434</c:v>
                </c:pt>
                <c:pt idx="1">
                  <c:v>0.22140000000000001</c:v>
                </c:pt>
                <c:pt idx="2">
                  <c:v>0.23300000000000001</c:v>
                </c:pt>
                <c:pt idx="3">
                  <c:v>0.1996</c:v>
                </c:pt>
                <c:pt idx="4">
                  <c:v>0.17480000000000001</c:v>
                </c:pt>
                <c:pt idx="5">
                  <c:v>5.1299999999999998E-2</c:v>
                </c:pt>
                <c:pt idx="6">
                  <c:v>4.3400000000000001E-2</c:v>
                </c:pt>
                <c:pt idx="7">
                  <c:v>0.10150000000000001</c:v>
                </c:pt>
              </c:numCache>
            </c:numRef>
          </c:val>
          <c:extLst>
            <c:ext xmlns:c16="http://schemas.microsoft.com/office/drawing/2014/chart" uri="{C3380CC4-5D6E-409C-BE32-E72D297353CC}">
              <c16:uniqueId val="{00000004-A659-475E-99C3-3AB8823B5159}"/>
            </c:ext>
          </c:extLst>
        </c:ser>
        <c:ser>
          <c:idx val="5"/>
          <c:order val="5"/>
          <c:tx>
            <c:strRef>
              <c:f>'Q22'!$G$2</c:f>
              <c:strCache>
                <c:ptCount val="1"/>
                <c:pt idx="0">
                  <c:v>55+ (n=231)</c:v>
                </c:pt>
              </c:strCache>
            </c:strRef>
          </c:tx>
          <c:spPr>
            <a:solidFill>
              <a:schemeClr val="accent6"/>
            </a:solidFill>
            <a:ln>
              <a:noFill/>
            </a:ln>
            <a:effectLst/>
          </c:spPr>
          <c:invertIfNegative val="0"/>
          <c:dLbls>
            <c:dLbl>
              <c:idx val="0"/>
              <c:layout>
                <c:manualLayout>
                  <c:x val="7.400554610382360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59-475E-99C3-3AB8823B5159}"/>
                </c:ext>
              </c:extLst>
            </c:dLbl>
            <c:dLbl>
              <c:idx val="4"/>
              <c:layout>
                <c:manualLayout>
                  <c:x val="8.88066553245883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59-475E-99C3-3AB8823B5159}"/>
                </c:ext>
              </c:extLst>
            </c:dLbl>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rgbClr val="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'Q22'!$A$3:$A$10</c:f>
              <c:strCache>
                <c:ptCount val="8"/>
                <c:pt idx="0">
                  <c:v>A qualified financial adviser</c:v>
                </c:pt>
                <c:pt idx="1">
                  <c:v>A good friend / relative</c:v>
                </c:pt>
                <c:pt idx="2">
                  <c:v>My bank</c:v>
                </c:pt>
                <c:pt idx="3">
                  <c:v>Online guidance </c:v>
                </c:pt>
                <c:pt idx="4">
                  <c:v>Media personality</c:v>
                </c:pt>
                <c:pt idx="5">
                  <c:v>The Government</c:v>
                </c:pt>
                <c:pt idx="6">
                  <c:v>Print / digital media</c:v>
                </c:pt>
                <c:pt idx="7">
                  <c:v>N/A - I would not trust anyone when seeking financial advice</c:v>
                </c:pt>
              </c:strCache>
            </c:strRef>
          </c:cat>
          <c:val>
            <c:numRef>
              <c:f>'Q22'!$G$3:$G$10</c:f>
              <c:numCache>
                <c:formatCode>0%</c:formatCode>
                <c:ptCount val="8"/>
                <c:pt idx="0">
                  <c:v>0.43890000000000001</c:v>
                </c:pt>
                <c:pt idx="1">
                  <c:v>0.1807</c:v>
                </c:pt>
                <c:pt idx="2">
                  <c:v>0.1739</c:v>
                </c:pt>
                <c:pt idx="3">
                  <c:v>0.11360000000000001</c:v>
                </c:pt>
                <c:pt idx="4">
                  <c:v>0.17979999999999999</c:v>
                </c:pt>
                <c:pt idx="5">
                  <c:v>5.3600000000000002E-2</c:v>
                </c:pt>
                <c:pt idx="6">
                  <c:v>4.65E-2</c:v>
                </c:pt>
                <c:pt idx="7">
                  <c:v>0.1714</c:v>
                </c:pt>
              </c:numCache>
            </c:numRef>
          </c:val>
          <c:extLst>
            <c:ext xmlns:c16="http://schemas.microsoft.com/office/drawing/2014/chart" uri="{C3380CC4-5D6E-409C-BE32-E72D297353CC}">
              <c16:uniqueId val="{00000007-A659-475E-99C3-3AB8823B5159}"/>
            </c:ext>
          </c:extLst>
        </c:ser>
        <c:dLbls>
          <c:dLblPos val="outEnd"/>
          <c:showLegendKey val="0"/>
          <c:showVal val="1"/>
          <c:showCatName val="0"/>
          <c:showSerName val="0"/>
          <c:showPercent val="0"/>
          <c:showBubbleSize val="0"/>
        </c:dLbls>
        <c:gapWidth val="208"/>
        <c:overlap val="-5"/>
        <c:axId val="86444968"/>
        <c:axId val="89180048"/>
      </c:barChart>
      <c:catAx>
        <c:axId val="86444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120" normalizeH="0" baseline="0">
                <a:solidFill>
                  <a:srgbClr val="000000"/>
                </a:solidFill>
                <a:latin typeface="+mn-lt"/>
                <a:ea typeface="+mn-ea"/>
                <a:cs typeface="+mn-cs"/>
              </a:defRPr>
            </a:pPr>
            <a:endParaRPr lang="en-US"/>
          </a:p>
        </c:txPr>
        <c:crossAx val="89180048"/>
        <c:crosses val="autoZero"/>
        <c:auto val="1"/>
        <c:lblAlgn val="ctr"/>
        <c:lblOffset val="100"/>
        <c:noMultiLvlLbl val="0"/>
      </c:catAx>
      <c:valAx>
        <c:axId val="89180048"/>
        <c:scaling>
          <c:orientation val="minMax"/>
        </c:scaling>
        <c:delete val="1"/>
        <c:axPos val="l"/>
        <c:numFmt formatCode="0%" sourceLinked="1"/>
        <c:majorTickMark val="none"/>
        <c:minorTickMark val="none"/>
        <c:tickLblPos val="nextTo"/>
        <c:crossAx val="86444968"/>
        <c:crosses val="autoZero"/>
        <c:crossBetween val="between"/>
      </c:valAx>
      <c:spPr>
        <a:noFill/>
        <a:ln>
          <a:noFill/>
        </a:ln>
        <a:effectLst/>
      </c:spPr>
    </c:plotArea>
    <c:legend>
      <c:legendPos val="t"/>
      <c:layout>
        <c:manualLayout>
          <c:xMode val="edge"/>
          <c:yMode val="edge"/>
          <c:x val="0.16998526182462947"/>
          <c:y val="2.8985500630948163E-2"/>
          <c:w val="0.69644649841884532"/>
          <c:h val="5.5929463441866147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46352394637475"/>
          <c:y val="0.16189035737374144"/>
          <c:w val="0.69021439872653456"/>
          <c:h val="0.46694699648739602"/>
        </c:manualLayout>
      </c:layout>
      <c:barChart>
        <c:barDir val="bar"/>
        <c:grouping val="stacked"/>
        <c:varyColors val="0"/>
        <c:ser>
          <c:idx val="0"/>
          <c:order val="0"/>
          <c:tx>
            <c:strRef>
              <c:f>Sheet1!$A$2</c:f>
              <c:strCache>
                <c:ptCount val="1"/>
                <c:pt idx="0">
                  <c:v>Every day</c:v>
                </c:pt>
              </c:strCache>
            </c:strRef>
          </c:tx>
          <c:spPr>
            <a:solidFill>
              <a:schemeClr val="accent1"/>
            </a:solidFill>
            <a:ln>
              <a:noFill/>
            </a:ln>
            <a:effectLst/>
          </c:spPr>
          <c:invertIfNegative val="0"/>
          <c:dLbls>
            <c:dLbl>
              <c:idx val="1"/>
              <c:layout>
                <c:manualLayout>
                  <c:x val="-3.2434015765307862E-2"/>
                  <c:y val="9.687500000000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Sheet1!$B$2:$C$2</c:f>
              <c:numCache>
                <c:formatCode>0%</c:formatCode>
                <c:ptCount val="2"/>
                <c:pt idx="0">
                  <c:v>0.2455</c:v>
                </c:pt>
                <c:pt idx="1">
                  <c:v>7.4000000000000003E-3</c:v>
                </c:pt>
              </c:numCache>
            </c:numRef>
          </c:val>
          <c:extLst>
            <c:ext xmlns:c16="http://schemas.microsoft.com/office/drawing/2014/chart" uri="{C3380CC4-5D6E-409C-BE32-E72D297353CC}">
              <c16:uniqueId val="{00000000-A975-4EF4-977F-3BBA2E7BF924}"/>
            </c:ext>
          </c:extLst>
        </c:ser>
        <c:ser>
          <c:idx val="1"/>
          <c:order val="1"/>
          <c:tx>
            <c:strRef>
              <c:f>Sheet1!$A$3</c:f>
              <c:strCache>
                <c:ptCount val="1"/>
                <c:pt idx="0">
                  <c:v>4 to 6 days a week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D-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Sheet1!$B$3:$C$3</c:f>
              <c:numCache>
                <c:formatCode>0%</c:formatCode>
                <c:ptCount val="2"/>
                <c:pt idx="0">
                  <c:v>0.16500000000000001</c:v>
                </c:pt>
                <c:pt idx="1">
                  <c:v>2.5999999999999999E-3</c:v>
                </c:pt>
              </c:numCache>
            </c:numRef>
          </c:val>
          <c:extLst>
            <c:ext xmlns:c16="http://schemas.microsoft.com/office/drawing/2014/chart" uri="{C3380CC4-5D6E-409C-BE32-E72D297353CC}">
              <c16:uniqueId val="{00000001-A975-4EF4-977F-3BBA2E7BF924}"/>
            </c:ext>
          </c:extLst>
        </c:ser>
        <c:ser>
          <c:idx val="2"/>
          <c:order val="2"/>
          <c:tx>
            <c:strRef>
              <c:f>Sheet1!$A$4</c:f>
              <c:strCache>
                <c:ptCount val="1"/>
                <c:pt idx="0">
                  <c:v>2 to 3 days a week</c:v>
                </c:pt>
              </c:strCache>
            </c:strRef>
          </c:tx>
          <c:spPr>
            <a:solidFill>
              <a:schemeClr val="accent3"/>
            </a:solidFill>
            <a:ln>
              <a:noFill/>
            </a:ln>
            <a:effectLst/>
          </c:spPr>
          <c:invertIfNegative val="0"/>
          <c:dLbls>
            <c:dLbl>
              <c:idx val="1"/>
              <c:layout>
                <c:manualLayout>
                  <c:x val="-2.6793317371341278E-2"/>
                  <c:y val="-0.10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Sheet1!$B$4:$C$4</c:f>
              <c:numCache>
                <c:formatCode>0%</c:formatCode>
                <c:ptCount val="2"/>
                <c:pt idx="0">
                  <c:v>0.192</c:v>
                </c:pt>
                <c:pt idx="1">
                  <c:v>7.1999999999999998E-3</c:v>
                </c:pt>
              </c:numCache>
            </c:numRef>
          </c:val>
          <c:extLst>
            <c:ext xmlns:c16="http://schemas.microsoft.com/office/drawing/2014/chart" uri="{C3380CC4-5D6E-409C-BE32-E72D297353CC}">
              <c16:uniqueId val="{00000003-A975-4EF4-977F-3BBA2E7BF924}"/>
            </c:ext>
          </c:extLst>
        </c:ser>
        <c:ser>
          <c:idx val="3"/>
          <c:order val="3"/>
          <c:tx>
            <c:strRef>
              <c:f>Sheet1!$A$5</c:f>
              <c:strCache>
                <c:ptCount val="1"/>
                <c:pt idx="0">
                  <c:v>Once a week</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133-4EB6-93A1-42A161CADB7F}"/>
                </c:ext>
              </c:extLst>
            </c:dLbl>
            <c:dLbl>
              <c:idx val="1"/>
              <c:layout>
                <c:manualLayout>
                  <c:x val="1.6922095181899754E-2"/>
                  <c:y val="-0.10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Sheet1!$B$5:$C$5</c:f>
              <c:numCache>
                <c:formatCode>0%</c:formatCode>
                <c:ptCount val="2"/>
                <c:pt idx="0">
                  <c:v>0.20380000000000001</c:v>
                </c:pt>
                <c:pt idx="1">
                  <c:v>1.29E-2</c:v>
                </c:pt>
              </c:numCache>
            </c:numRef>
          </c:val>
          <c:extLst>
            <c:ext xmlns:c16="http://schemas.microsoft.com/office/drawing/2014/chart" uri="{C3380CC4-5D6E-409C-BE32-E72D297353CC}">
              <c16:uniqueId val="{00000004-A975-4EF4-977F-3BBA2E7BF924}"/>
            </c:ext>
          </c:extLst>
        </c:ser>
        <c:ser>
          <c:idx val="4"/>
          <c:order val="4"/>
          <c:tx>
            <c:strRef>
              <c:f>Sheet1!$A$6</c:f>
              <c:strCache>
                <c:ptCount val="1"/>
                <c:pt idx="0">
                  <c:v>Once a fortnight</c:v>
                </c:pt>
              </c:strCache>
            </c:strRef>
          </c:tx>
          <c:spPr>
            <a:solidFill>
              <a:schemeClr val="accent5"/>
            </a:solidFill>
            <a:ln>
              <a:noFill/>
            </a:ln>
            <a:effectLst/>
          </c:spPr>
          <c:invertIfNegative val="0"/>
          <c:dLbls>
            <c:dLbl>
              <c:idx val="1"/>
              <c:layout>
                <c:manualLayout>
                  <c:x val="1.4101745984916461E-3"/>
                  <c:y val="0.10937500000000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Sheet1!$B$6:$C$6</c:f>
              <c:numCache>
                <c:formatCode>0%</c:formatCode>
                <c:ptCount val="2"/>
                <c:pt idx="0">
                  <c:v>7.2800000000000004E-2</c:v>
                </c:pt>
                <c:pt idx="1">
                  <c:v>9.4999999999999998E-3</c:v>
                </c:pt>
              </c:numCache>
            </c:numRef>
          </c:val>
          <c:extLst>
            <c:ext xmlns:c16="http://schemas.microsoft.com/office/drawing/2014/chart" uri="{C3380CC4-5D6E-409C-BE32-E72D297353CC}">
              <c16:uniqueId val="{00000005-A975-4EF4-977F-3BBA2E7BF924}"/>
            </c:ext>
          </c:extLst>
        </c:ser>
        <c:ser>
          <c:idx val="5"/>
          <c:order val="5"/>
          <c:tx>
            <c:strRef>
              <c:f>Sheet1!$A$7</c:f>
              <c:strCache>
                <c:ptCount val="1"/>
                <c:pt idx="0">
                  <c:v>Once a month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Sheet1!$B$7:$C$7</c:f>
              <c:numCache>
                <c:formatCode>0%</c:formatCode>
                <c:ptCount val="2"/>
                <c:pt idx="0">
                  <c:v>7.3800000000000004E-2</c:v>
                </c:pt>
                <c:pt idx="1">
                  <c:v>5.2699999999999997E-2</c:v>
                </c:pt>
              </c:numCache>
            </c:numRef>
          </c:val>
          <c:extLst>
            <c:ext xmlns:c16="http://schemas.microsoft.com/office/drawing/2014/chart" uri="{C3380CC4-5D6E-409C-BE32-E72D297353CC}">
              <c16:uniqueId val="{00000006-A975-4EF4-977F-3BBA2E7BF924}"/>
            </c:ext>
          </c:extLst>
        </c:ser>
        <c:ser>
          <c:idx val="6"/>
          <c:order val="6"/>
          <c:tx>
            <c:strRef>
              <c:f>Sheet1!$A$8</c:f>
              <c:strCache>
                <c:ptCount val="1"/>
                <c:pt idx="0">
                  <c:v>Once every 2 to 3 months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Sheet1!$B$8:$C$8</c:f>
              <c:numCache>
                <c:formatCode>0%</c:formatCode>
                <c:ptCount val="2"/>
                <c:pt idx="0">
                  <c:v>1.6500000000000001E-2</c:v>
                </c:pt>
                <c:pt idx="1">
                  <c:v>7.8700000000000006E-2</c:v>
                </c:pt>
              </c:numCache>
            </c:numRef>
          </c:val>
          <c:extLst>
            <c:ext xmlns:c16="http://schemas.microsoft.com/office/drawing/2014/chart" uri="{C3380CC4-5D6E-409C-BE32-E72D297353CC}">
              <c16:uniqueId val="{00000007-A975-4EF4-977F-3BBA2E7BF924}"/>
            </c:ext>
          </c:extLst>
        </c:ser>
        <c:ser>
          <c:idx val="7"/>
          <c:order val="7"/>
          <c:tx>
            <c:strRef>
              <c:f>Sheet1!$A$9</c:f>
              <c:strCache>
                <c:ptCount val="1"/>
                <c:pt idx="0">
                  <c:v>Once every 4 to 5 months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Sheet1!$B$9:$C$9</c:f>
              <c:numCache>
                <c:formatCode>0%</c:formatCode>
                <c:ptCount val="2"/>
                <c:pt idx="1">
                  <c:v>3.1E-2</c:v>
                </c:pt>
              </c:numCache>
            </c:numRef>
          </c:val>
          <c:extLst>
            <c:ext xmlns:c16="http://schemas.microsoft.com/office/drawing/2014/chart" uri="{C3380CC4-5D6E-409C-BE32-E72D297353CC}">
              <c16:uniqueId val="{00000008-A975-4EF4-977F-3BBA2E7BF924}"/>
            </c:ext>
          </c:extLst>
        </c:ser>
        <c:ser>
          <c:idx val="8"/>
          <c:order val="8"/>
          <c:tx>
            <c:strRef>
              <c:f>Sheet1!$A$10</c:f>
              <c:strCache>
                <c:ptCount val="1"/>
                <c:pt idx="0">
                  <c:v>Once every 6 months</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Sheet1!$B$10:$C$10</c:f>
              <c:numCache>
                <c:formatCode>0%</c:formatCode>
                <c:ptCount val="2"/>
                <c:pt idx="1">
                  <c:v>9.9900000000000003E-2</c:v>
                </c:pt>
              </c:numCache>
            </c:numRef>
          </c:val>
          <c:extLst>
            <c:ext xmlns:c16="http://schemas.microsoft.com/office/drawing/2014/chart" uri="{C3380CC4-5D6E-409C-BE32-E72D297353CC}">
              <c16:uniqueId val="{00000009-A975-4EF4-977F-3BBA2E7BF924}"/>
            </c:ext>
          </c:extLst>
        </c:ser>
        <c:ser>
          <c:idx val="9"/>
          <c:order val="9"/>
          <c:tx>
            <c:strRef>
              <c:f>Sheet1!$A$11</c:f>
              <c:strCache>
                <c:ptCount val="1"/>
                <c:pt idx="0">
                  <c:v>Less often than once every 6 months</c:v>
                </c:pt>
              </c:strCache>
            </c:strRef>
          </c:tx>
          <c:spPr>
            <a:solidFill>
              <a:schemeClr val="accent4">
                <a:lumMod val="60000"/>
              </a:schemeClr>
            </a:solidFill>
            <a:ln>
              <a:noFill/>
            </a:ln>
            <a:effectLst/>
          </c:spPr>
          <c:invertIfNegative val="0"/>
          <c:dLbls>
            <c:dLbl>
              <c:idx val="0"/>
              <c:layout>
                <c:manualLayout>
                  <c:x val="2.9613722087009547E-2"/>
                  <c:y val="0.11562512303149601"/>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0359197008830908E-2"/>
                      <c:h val="0.18628125000000001"/>
                    </c:manualLayout>
                  </c15:layout>
                </c:ext>
                <c:ext xmlns:c16="http://schemas.microsoft.com/office/drawing/2014/chart" uri="{C3380CC4-5D6E-409C-BE32-E72D297353CC}">
                  <c16:uniqueId val="{00000010-A975-4EF4-977F-3BBA2E7BF9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Sheet1!$B$11:$C$11</c:f>
              <c:numCache>
                <c:formatCode>0%</c:formatCode>
                <c:ptCount val="2"/>
                <c:pt idx="0">
                  <c:v>1.26E-2</c:v>
                </c:pt>
                <c:pt idx="1">
                  <c:v>0.31319999999999998</c:v>
                </c:pt>
              </c:numCache>
            </c:numRef>
          </c:val>
          <c:extLst>
            <c:ext xmlns:c16="http://schemas.microsoft.com/office/drawing/2014/chart" uri="{C3380CC4-5D6E-409C-BE32-E72D297353CC}">
              <c16:uniqueId val="{0000000A-A975-4EF4-977F-3BBA2E7BF924}"/>
            </c:ext>
          </c:extLst>
        </c:ser>
        <c:ser>
          <c:idx val="10"/>
          <c:order val="10"/>
          <c:tx>
            <c:strRef>
              <c:f>Sheet1!$A$12</c:f>
              <c:strCache>
                <c:ptCount val="1"/>
                <c:pt idx="0">
                  <c:v>Never</c:v>
                </c:pt>
              </c:strCache>
            </c:strRef>
          </c:tx>
          <c:spPr>
            <a:solidFill>
              <a:schemeClr val="accent5">
                <a:lumMod val="60000"/>
              </a:schemeClr>
            </a:solidFill>
            <a:ln>
              <a:noFill/>
            </a:ln>
            <a:effectLst/>
          </c:spPr>
          <c:invertIfNegative val="0"/>
          <c:dLbls>
            <c:dLbl>
              <c:idx val="0"/>
              <c:layout>
                <c:manualLayout>
                  <c:x val="-2.8203491969832923E-3"/>
                  <c:y val="-0.1093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75-4EF4-977F-3BBA2E7BF924}"/>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133-4EB6-93A1-42A161CADB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Sheet1!$B$12:$C$12</c:f>
              <c:numCache>
                <c:formatCode>0%</c:formatCode>
                <c:ptCount val="2"/>
                <c:pt idx="0">
                  <c:v>0.01</c:v>
                </c:pt>
                <c:pt idx="1">
                  <c:v>0.34439999999999998</c:v>
                </c:pt>
              </c:numCache>
            </c:numRef>
          </c:val>
          <c:extLst>
            <c:ext xmlns:c16="http://schemas.microsoft.com/office/drawing/2014/chart" uri="{C3380CC4-5D6E-409C-BE32-E72D297353CC}">
              <c16:uniqueId val="{0000000B-A975-4EF4-977F-3BBA2E7BF924}"/>
            </c:ext>
          </c:extLst>
        </c:ser>
        <c:ser>
          <c:idx val="11"/>
          <c:order val="11"/>
          <c:tx>
            <c:strRef>
              <c:f>Sheet1!$A$13</c:f>
              <c:strCache>
                <c:ptCount val="1"/>
                <c:pt idx="0">
                  <c:v>Don't know</c:v>
                </c:pt>
              </c:strCache>
            </c:strRef>
          </c:tx>
          <c:spPr>
            <a:solidFill>
              <a:schemeClr val="accent6">
                <a:lumMod val="60000"/>
              </a:schemeClr>
            </a:solidFill>
            <a:ln>
              <a:noFill/>
            </a:ln>
            <a:effectLst/>
          </c:spPr>
          <c:invertIfNegative val="0"/>
          <c:dLbls>
            <c:dLbl>
              <c:idx val="0"/>
              <c:layout>
                <c:manualLayout>
                  <c:x val="5.6406983939665846E-3"/>
                  <c:y val="3.1250000000000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75-4EF4-977F-3BBA2E7BF924}"/>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133-4EB6-93A1-42A161CADB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Main Current Bank Account</c:v>
                </c:pt>
                <c:pt idx="1">
                  <c:v>My main pension investments account</c:v>
                </c:pt>
              </c:strCache>
            </c:strRef>
          </c:cat>
          <c:val>
            <c:numRef>
              <c:f>Sheet1!$B$13:$C$13</c:f>
              <c:numCache>
                <c:formatCode>0%</c:formatCode>
                <c:ptCount val="2"/>
                <c:pt idx="0">
                  <c:v>8.0999999999999996E-3</c:v>
                </c:pt>
                <c:pt idx="1">
                  <c:v>4.0599999999999997E-2</c:v>
                </c:pt>
              </c:numCache>
            </c:numRef>
          </c:val>
          <c:extLst>
            <c:ext xmlns:c16="http://schemas.microsoft.com/office/drawing/2014/chart" uri="{C3380CC4-5D6E-409C-BE32-E72D297353CC}">
              <c16:uniqueId val="{0000000C-A975-4EF4-977F-3BBA2E7BF924}"/>
            </c:ext>
          </c:extLst>
        </c:ser>
        <c:dLbls>
          <c:showLegendKey val="0"/>
          <c:showVal val="0"/>
          <c:showCatName val="0"/>
          <c:showSerName val="0"/>
          <c:showPercent val="0"/>
          <c:showBubbleSize val="0"/>
        </c:dLbls>
        <c:gapWidth val="150"/>
        <c:overlap val="100"/>
        <c:axId val="741704464"/>
        <c:axId val="741712784"/>
      </c:barChart>
      <c:catAx>
        <c:axId val="741704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50000"/>
                  </a:schemeClr>
                </a:solidFill>
                <a:latin typeface="+mn-lt"/>
                <a:ea typeface="+mn-ea"/>
                <a:cs typeface="+mn-cs"/>
              </a:defRPr>
            </a:pPr>
            <a:endParaRPr lang="en-US"/>
          </a:p>
        </c:txPr>
        <c:crossAx val="741712784"/>
        <c:crosses val="autoZero"/>
        <c:auto val="1"/>
        <c:lblAlgn val="ctr"/>
        <c:lblOffset val="100"/>
        <c:noMultiLvlLbl val="0"/>
      </c:catAx>
      <c:valAx>
        <c:axId val="74171278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41704464"/>
        <c:crosses val="autoZero"/>
        <c:crossBetween val="between"/>
      </c:valAx>
      <c:spPr>
        <a:noFill/>
        <a:ln>
          <a:noFill/>
        </a:ln>
        <a:effectLst/>
      </c:spPr>
    </c:plotArea>
    <c:legend>
      <c:legendPos val="b"/>
      <c:layout>
        <c:manualLayout>
          <c:xMode val="edge"/>
          <c:yMode val="edge"/>
          <c:x val="3.6053167801783192E-2"/>
          <c:y val="0.73013831577107402"/>
          <c:w val="0.96173774372286314"/>
          <c:h val="0.1496791922083309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'Pension type'!$A$2:$A$14</c:f>
              <c:strCache>
                <c:ptCount val="12"/>
                <c:pt idx="0">
                  <c:v>Don't know</c:v>
                </c:pt>
                <c:pt idx="1">
                  <c:v>Other</c:v>
                </c:pt>
                <c:pt idx="2">
                  <c:v>Non-contributory occupational pension</c:v>
                </c:pt>
                <c:pt idx="3">
                  <c:v>Another kind of pension</c:v>
                </c:pt>
                <c:pt idx="4">
                  <c:v>Not applicable - I don't have a pension</c:v>
                </c:pt>
                <c:pt idx="5">
                  <c:v>Self Invested Personal Pension (SIPP)</c:v>
                </c:pt>
                <c:pt idx="6">
                  <c:v>Defined benefit occupational pension not based on final salary</c:v>
                </c:pt>
                <c:pt idx="7">
                  <c:v>Stakeholder pension</c:v>
                </c:pt>
                <c:pt idx="8">
                  <c:v>Defined contribution occupational pension</c:v>
                </c:pt>
                <c:pt idx="9">
                  <c:v>Defined benefit occupational pension based on final salary</c:v>
                </c:pt>
                <c:pt idx="10">
                  <c:v>Standard personal pension</c:v>
                </c:pt>
                <c:pt idx="11">
                  <c:v>Pension that my employer contributes to – not sure of type</c:v>
                </c:pt>
              </c:strCache>
            </c:strRef>
          </c:cat>
          <c:val>
            <c:numRef>
              <c:f>'Pension type'!$B$2:$B$14</c:f>
              <c:numCache>
                <c:formatCode>0%</c:formatCode>
                <c:ptCount val="12"/>
                <c:pt idx="0">
                  <c:v>0.09</c:v>
                </c:pt>
                <c:pt idx="1">
                  <c:v>2.8799999999999999E-2</c:v>
                </c:pt>
                <c:pt idx="2">
                  <c:v>2.18E-2</c:v>
                </c:pt>
                <c:pt idx="3">
                  <c:v>3.1600000000000003E-2</c:v>
                </c:pt>
                <c:pt idx="4">
                  <c:v>3.8399999999999997E-2</c:v>
                </c:pt>
                <c:pt idx="5">
                  <c:v>4.2200000000000001E-2</c:v>
                </c:pt>
                <c:pt idx="6">
                  <c:v>7.8799999999999995E-2</c:v>
                </c:pt>
                <c:pt idx="7">
                  <c:v>9.5200000000000007E-2</c:v>
                </c:pt>
                <c:pt idx="8">
                  <c:v>0.1057</c:v>
                </c:pt>
                <c:pt idx="9">
                  <c:v>0.1862</c:v>
                </c:pt>
                <c:pt idx="10">
                  <c:v>0.20580000000000001</c:v>
                </c:pt>
                <c:pt idx="11">
                  <c:v>0.3604</c:v>
                </c:pt>
              </c:numCache>
            </c:numRef>
          </c:val>
          <c:extLst>
            <c:ext xmlns:c16="http://schemas.microsoft.com/office/drawing/2014/chart" uri="{C3380CC4-5D6E-409C-BE32-E72D297353CC}">
              <c16:uniqueId val="{00000000-ABBF-4423-804B-A6F89F1586D6}"/>
            </c:ext>
          </c:extLst>
        </c:ser>
        <c:dLbls>
          <c:showLegendKey val="0"/>
          <c:showVal val="0"/>
          <c:showCatName val="0"/>
          <c:showSerName val="0"/>
          <c:showPercent val="0"/>
          <c:showBubbleSize val="0"/>
        </c:dLbls>
        <c:gapWidth val="182"/>
        <c:axId val="587867808"/>
        <c:axId val="587869448"/>
      </c:barChart>
      <c:catAx>
        <c:axId val="58786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schemeClr>
                </a:solidFill>
                <a:latin typeface="+mn-lt"/>
                <a:ea typeface="+mn-ea"/>
                <a:cs typeface="+mn-cs"/>
              </a:defRPr>
            </a:pPr>
            <a:endParaRPr lang="en-US"/>
          </a:p>
        </c:txPr>
        <c:crossAx val="587869448"/>
        <c:crosses val="autoZero"/>
        <c:auto val="1"/>
        <c:lblAlgn val="ctr"/>
        <c:lblOffset val="100"/>
        <c:noMultiLvlLbl val="0"/>
      </c:catAx>
      <c:valAx>
        <c:axId val="58786944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86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A7A8!$B$3</c:f>
              <c:strCache>
                <c:ptCount val="1"/>
                <c:pt idx="0">
                  <c:v>Yes </c:v>
                </c:pt>
              </c:strCache>
            </c:strRef>
          </c:tx>
          <c:spPr>
            <a:solidFill>
              <a:schemeClr val="accent1"/>
            </a:solidFill>
            <a:ln>
              <a:noFill/>
            </a:ln>
            <a:effectLst/>
          </c:spPr>
          <c:invertIfNegative val="0"/>
          <c:dLbls>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E391-4F6A-AAAB-D9A35D79E60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A7A8!$A$4:$A$23</c:f>
              <c:strCache>
                <c:ptCount val="20"/>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pt idx="19">
                  <c:v>Total</c:v>
                </c:pt>
              </c:strCache>
            </c:strRef>
          </c:cat>
          <c:val>
            <c:numRef>
              <c:f>A7A8!$B$4:$B$23</c:f>
              <c:numCache>
                <c:formatCode>0%</c:formatCode>
                <c:ptCount val="20"/>
                <c:pt idx="0">
                  <c:v>0.7016</c:v>
                </c:pt>
                <c:pt idx="1">
                  <c:v>0.74070000000000003</c:v>
                </c:pt>
                <c:pt idx="2">
                  <c:v>0.70140000000000002</c:v>
                </c:pt>
                <c:pt idx="3">
                  <c:v>0.77980000000000005</c:v>
                </c:pt>
                <c:pt idx="4">
                  <c:v>0.68300000000000005</c:v>
                </c:pt>
                <c:pt idx="5">
                  <c:v>0.64539999999999997</c:v>
                </c:pt>
                <c:pt idx="7">
                  <c:v>0.63239999999999996</c:v>
                </c:pt>
                <c:pt idx="8">
                  <c:v>0.7319</c:v>
                </c:pt>
                <c:pt idx="10">
                  <c:v>0.83640000000000003</c:v>
                </c:pt>
                <c:pt idx="11">
                  <c:v>0.77539999999999998</c:v>
                </c:pt>
                <c:pt idx="12">
                  <c:v>0.66979999999999995</c:v>
                </c:pt>
                <c:pt idx="13">
                  <c:v>0.60670000000000002</c:v>
                </c:pt>
                <c:pt idx="14">
                  <c:v>0.42180000000000001</c:v>
                </c:pt>
                <c:pt idx="16">
                  <c:v>0.65839999999999999</c:v>
                </c:pt>
                <c:pt idx="17">
                  <c:v>0.73</c:v>
                </c:pt>
                <c:pt idx="19">
                  <c:v>0.69499999999999995</c:v>
                </c:pt>
              </c:numCache>
            </c:numRef>
          </c:val>
          <c:extLst>
            <c:ext xmlns:c16="http://schemas.microsoft.com/office/drawing/2014/chart" uri="{C3380CC4-5D6E-409C-BE32-E72D297353CC}">
              <c16:uniqueId val="{00000000-E391-4F6A-AAAB-D9A35D79E600}"/>
            </c:ext>
          </c:extLst>
        </c:ser>
        <c:ser>
          <c:idx val="1"/>
          <c:order val="1"/>
          <c:tx>
            <c:strRef>
              <c:f>A7A8!$C$3</c:f>
              <c:strCache>
                <c:ptCount val="1"/>
                <c:pt idx="0">
                  <c:v>No</c:v>
                </c:pt>
              </c:strCache>
            </c:strRef>
          </c:tx>
          <c:spPr>
            <a:solidFill>
              <a:schemeClr val="accent2"/>
            </a:solidFill>
            <a:ln>
              <a:noFill/>
            </a:ln>
            <a:effectLst/>
          </c:spPr>
          <c:invertIfNegative val="0"/>
          <c:dLbls>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391-4F6A-AAAB-D9A35D79E60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A7A8!$A$4:$A$23</c:f>
              <c:strCache>
                <c:ptCount val="20"/>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pt idx="19">
                  <c:v>Total</c:v>
                </c:pt>
              </c:strCache>
            </c:strRef>
          </c:cat>
          <c:val>
            <c:numRef>
              <c:f>A7A8!$C$4:$C$23</c:f>
              <c:numCache>
                <c:formatCode>0%</c:formatCode>
                <c:ptCount val="20"/>
                <c:pt idx="0">
                  <c:v>0.2984</c:v>
                </c:pt>
                <c:pt idx="1">
                  <c:v>0.25929999999999997</c:v>
                </c:pt>
                <c:pt idx="2">
                  <c:v>0.29859999999999998</c:v>
                </c:pt>
                <c:pt idx="3">
                  <c:v>0.22020000000000001</c:v>
                </c:pt>
                <c:pt idx="4">
                  <c:v>0.317</c:v>
                </c:pt>
                <c:pt idx="5">
                  <c:v>0.35460000000000003</c:v>
                </c:pt>
                <c:pt idx="7">
                  <c:v>0.36759999999999998</c:v>
                </c:pt>
                <c:pt idx="8">
                  <c:v>0.2681</c:v>
                </c:pt>
                <c:pt idx="10">
                  <c:v>0.1636</c:v>
                </c:pt>
                <c:pt idx="11">
                  <c:v>0.22459999999999999</c:v>
                </c:pt>
                <c:pt idx="12">
                  <c:v>0.33019999999999999</c:v>
                </c:pt>
                <c:pt idx="13">
                  <c:v>0.39329999999999998</c:v>
                </c:pt>
                <c:pt idx="14">
                  <c:v>0.57820000000000005</c:v>
                </c:pt>
                <c:pt idx="16">
                  <c:v>0.34</c:v>
                </c:pt>
                <c:pt idx="17">
                  <c:v>0.27</c:v>
                </c:pt>
                <c:pt idx="19">
                  <c:v>0.30499999999999999</c:v>
                </c:pt>
              </c:numCache>
            </c:numRef>
          </c:val>
          <c:extLst>
            <c:ext xmlns:c16="http://schemas.microsoft.com/office/drawing/2014/chart" uri="{C3380CC4-5D6E-409C-BE32-E72D297353CC}">
              <c16:uniqueId val="{00000001-E391-4F6A-AAAB-D9A35D79E600}"/>
            </c:ext>
          </c:extLst>
        </c:ser>
        <c:dLbls>
          <c:dLblPos val="ctr"/>
          <c:showLegendKey val="0"/>
          <c:showVal val="1"/>
          <c:showCatName val="0"/>
          <c:showSerName val="0"/>
          <c:showPercent val="0"/>
          <c:showBubbleSize val="0"/>
        </c:dLbls>
        <c:gapWidth val="60"/>
        <c:overlap val="100"/>
        <c:axId val="233299520"/>
        <c:axId val="233300832"/>
      </c:barChart>
      <c:catAx>
        <c:axId val="233299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en-US"/>
          </a:p>
        </c:txPr>
        <c:crossAx val="233300832"/>
        <c:crosses val="autoZero"/>
        <c:auto val="1"/>
        <c:lblAlgn val="ctr"/>
        <c:lblOffset val="100"/>
        <c:noMultiLvlLbl val="0"/>
      </c:catAx>
      <c:valAx>
        <c:axId val="23330083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23329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A7A8!$B$29</c:f>
              <c:strCache>
                <c:ptCount val="1"/>
                <c:pt idx="0">
                  <c:v>Yes </c:v>
                </c:pt>
              </c:strCache>
            </c:strRef>
          </c:tx>
          <c:spPr>
            <a:solidFill>
              <a:schemeClr val="accent1"/>
            </a:solidFill>
            <a:ln>
              <a:noFill/>
            </a:ln>
            <a:effectLst/>
          </c:spPr>
          <c:invertIfNegative val="0"/>
          <c:dLbls>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FA5-4A2E-A665-937E47E192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A7A8!$A$30:$A$49</c:f>
              <c:strCache>
                <c:ptCount val="20"/>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pt idx="19">
                  <c:v>Total</c:v>
                </c:pt>
              </c:strCache>
            </c:strRef>
          </c:cat>
          <c:val>
            <c:numRef>
              <c:f>A7A8!$B$30:$B$49</c:f>
              <c:numCache>
                <c:formatCode>0%</c:formatCode>
                <c:ptCount val="20"/>
                <c:pt idx="0">
                  <c:v>0.77710000000000001</c:v>
                </c:pt>
                <c:pt idx="1">
                  <c:v>0.79669999999999996</c:v>
                </c:pt>
                <c:pt idx="2">
                  <c:v>0.78759999999999997</c:v>
                </c:pt>
                <c:pt idx="3">
                  <c:v>0.79320000000000002</c:v>
                </c:pt>
                <c:pt idx="4">
                  <c:v>0.74890000000000001</c:v>
                </c:pt>
                <c:pt idx="5">
                  <c:v>0.73560000000000003</c:v>
                </c:pt>
                <c:pt idx="7">
                  <c:v>0.6845</c:v>
                </c:pt>
                <c:pt idx="8">
                  <c:v>0.81969999999999998</c:v>
                </c:pt>
                <c:pt idx="10">
                  <c:v>0.86370000000000002</c:v>
                </c:pt>
                <c:pt idx="11">
                  <c:v>0.8498</c:v>
                </c:pt>
                <c:pt idx="12">
                  <c:v>0.75539999999999996</c:v>
                </c:pt>
                <c:pt idx="13">
                  <c:v>0.69299999999999995</c:v>
                </c:pt>
                <c:pt idx="14">
                  <c:v>0.54279999999999995</c:v>
                </c:pt>
                <c:pt idx="16">
                  <c:v>0.72860000000000003</c:v>
                </c:pt>
                <c:pt idx="17">
                  <c:v>0.80510000000000004</c:v>
                </c:pt>
                <c:pt idx="19">
                  <c:v>0.76970000000000005</c:v>
                </c:pt>
              </c:numCache>
            </c:numRef>
          </c:val>
          <c:extLst>
            <c:ext xmlns:c16="http://schemas.microsoft.com/office/drawing/2014/chart" uri="{C3380CC4-5D6E-409C-BE32-E72D297353CC}">
              <c16:uniqueId val="{00000000-6FA5-4A2E-A665-937E47E192E6}"/>
            </c:ext>
          </c:extLst>
        </c:ser>
        <c:ser>
          <c:idx val="1"/>
          <c:order val="1"/>
          <c:tx>
            <c:strRef>
              <c:f>A7A8!$C$29</c:f>
              <c:strCache>
                <c:ptCount val="1"/>
                <c:pt idx="0">
                  <c:v>No</c:v>
                </c:pt>
              </c:strCache>
            </c:strRef>
          </c:tx>
          <c:spPr>
            <a:solidFill>
              <a:schemeClr val="accent2"/>
            </a:solidFill>
            <a:ln>
              <a:noFill/>
            </a:ln>
            <a:effectLst/>
          </c:spPr>
          <c:invertIfNegative val="0"/>
          <c:dLbls>
            <c:dLbl>
              <c:idx val="1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6FA5-4A2E-A665-937E47E192E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A7A8!$A$30:$A$49</c:f>
              <c:strCache>
                <c:ptCount val="20"/>
                <c:pt idx="0">
                  <c:v>Scotland</c:v>
                </c:pt>
                <c:pt idx="1">
                  <c:v>South</c:v>
                </c:pt>
                <c:pt idx="2">
                  <c:v>London</c:v>
                </c:pt>
                <c:pt idx="3">
                  <c:v>East</c:v>
                </c:pt>
                <c:pt idx="4">
                  <c:v>Midlands</c:v>
                </c:pt>
                <c:pt idx="5">
                  <c:v>North</c:v>
                </c:pt>
                <c:pt idx="7">
                  <c:v>C2DE</c:v>
                </c:pt>
                <c:pt idx="8">
                  <c:v>ABC1</c:v>
                </c:pt>
                <c:pt idx="10">
                  <c:v>55+</c:v>
                </c:pt>
                <c:pt idx="11">
                  <c:v>45-54</c:v>
                </c:pt>
                <c:pt idx="12">
                  <c:v>35-44</c:v>
                </c:pt>
                <c:pt idx="13">
                  <c:v>25-34</c:v>
                </c:pt>
                <c:pt idx="14">
                  <c:v>18-24</c:v>
                </c:pt>
                <c:pt idx="16">
                  <c:v>Women</c:v>
                </c:pt>
                <c:pt idx="17">
                  <c:v>Men </c:v>
                </c:pt>
                <c:pt idx="19">
                  <c:v>Total</c:v>
                </c:pt>
              </c:strCache>
            </c:strRef>
          </c:cat>
          <c:val>
            <c:numRef>
              <c:f>A7A8!$C$30:$C$49</c:f>
              <c:numCache>
                <c:formatCode>0%</c:formatCode>
                <c:ptCount val="20"/>
                <c:pt idx="0">
                  <c:v>0.22289999999999999</c:v>
                </c:pt>
                <c:pt idx="1">
                  <c:v>0.20330000000000001</c:v>
                </c:pt>
                <c:pt idx="2">
                  <c:v>0.21240000000000001</c:v>
                </c:pt>
                <c:pt idx="3">
                  <c:v>0.20680000000000001</c:v>
                </c:pt>
                <c:pt idx="4">
                  <c:v>0.25109999999999999</c:v>
                </c:pt>
                <c:pt idx="5">
                  <c:v>0.26440000000000002</c:v>
                </c:pt>
                <c:pt idx="7">
                  <c:v>0.3155</c:v>
                </c:pt>
                <c:pt idx="8">
                  <c:v>0.18029999999999999</c:v>
                </c:pt>
                <c:pt idx="10">
                  <c:v>0.1363</c:v>
                </c:pt>
                <c:pt idx="11">
                  <c:v>0.1502</c:v>
                </c:pt>
                <c:pt idx="12">
                  <c:v>0.24460000000000001</c:v>
                </c:pt>
                <c:pt idx="13">
                  <c:v>0.307</c:v>
                </c:pt>
                <c:pt idx="14">
                  <c:v>0.4572</c:v>
                </c:pt>
                <c:pt idx="16">
                  <c:v>0.27139999999999997</c:v>
                </c:pt>
                <c:pt idx="17">
                  <c:v>0.19489999999999999</c:v>
                </c:pt>
                <c:pt idx="19">
                  <c:v>0.2303</c:v>
                </c:pt>
              </c:numCache>
            </c:numRef>
          </c:val>
          <c:extLst>
            <c:ext xmlns:c16="http://schemas.microsoft.com/office/drawing/2014/chart" uri="{C3380CC4-5D6E-409C-BE32-E72D297353CC}">
              <c16:uniqueId val="{00000001-6FA5-4A2E-A665-937E47E192E6}"/>
            </c:ext>
          </c:extLst>
        </c:ser>
        <c:dLbls>
          <c:dLblPos val="ctr"/>
          <c:showLegendKey val="0"/>
          <c:showVal val="1"/>
          <c:showCatName val="0"/>
          <c:showSerName val="0"/>
          <c:showPercent val="0"/>
          <c:showBubbleSize val="0"/>
        </c:dLbls>
        <c:gapWidth val="60"/>
        <c:overlap val="100"/>
        <c:axId val="565766952"/>
        <c:axId val="565767608"/>
      </c:barChart>
      <c:catAx>
        <c:axId val="565766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schemeClr>
                </a:solidFill>
                <a:latin typeface="+mn-lt"/>
                <a:ea typeface="+mn-ea"/>
                <a:cs typeface="+mn-cs"/>
              </a:defRPr>
            </a:pPr>
            <a:endParaRPr lang="en-US"/>
          </a:p>
        </c:txPr>
        <c:crossAx val="565767608"/>
        <c:crosses val="autoZero"/>
        <c:auto val="1"/>
        <c:lblAlgn val="ctr"/>
        <c:lblOffset val="100"/>
        <c:noMultiLvlLbl val="0"/>
      </c:catAx>
      <c:valAx>
        <c:axId val="56576760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crossAx val="565766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91982827305196E-2"/>
          <c:y val="9.180859817444386E-3"/>
          <c:w val="0.71490436511095223"/>
          <c:h val="0.87568535809932213"/>
        </c:manualLayout>
      </c:layout>
      <c:radarChart>
        <c:radarStyle val="marker"/>
        <c:varyColors val="0"/>
        <c:ser>
          <c:idx val="0"/>
          <c:order val="0"/>
          <c:tx>
            <c:strRef>
              <c:f>'[Chart in Microsoft PowerPoint]Q1 &amp; Q2'!$B$1</c:f>
              <c:strCache>
                <c:ptCount val="1"/>
                <c:pt idx="0">
                  <c:v>Would like to retire</c:v>
                </c:pt>
              </c:strCache>
            </c:strRef>
          </c:tx>
          <c:spPr>
            <a:ln w="50800" cap="rnd">
              <a:solidFill>
                <a:schemeClr val="accent1"/>
              </a:solidFill>
              <a:round/>
            </a:ln>
            <a:effectLst>
              <a:outerShdw blurRad="40000" dist="20000" dir="5400000" rotWithShape="0">
                <a:srgbClr val="000000">
                  <a:alpha val="38000"/>
                </a:srgbClr>
              </a:outerShdw>
            </a:effectLst>
          </c:spPr>
          <c:marker>
            <c:symbol val="none"/>
          </c:marker>
          <c:dLbls>
            <c:dLbl>
              <c:idx val="3"/>
              <c:layout>
                <c:manualLayout>
                  <c:x val="5.5033267900336053E-2"/>
                  <c:y val="-2.7871493885582257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5F-4E2B-95DA-AE56C2923D70}"/>
                </c:ext>
              </c:extLst>
            </c:dLbl>
            <c:dLbl>
              <c:idx val="4"/>
              <c:layout>
                <c:manualLayout>
                  <c:x val="-8.5030281343850406E-2"/>
                  <c:y val="-6.3649344507430622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F-4E2B-95DA-AE56C2923D70}"/>
                </c:ext>
              </c:extLst>
            </c:dLbl>
            <c:dLbl>
              <c:idx val="5"/>
              <c:layout>
                <c:manualLayout>
                  <c:x val="-2.8343427114616803E-2"/>
                  <c:y val="-6.9435648553560672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5F-4E2B-95DA-AE56C2923D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'[Chart in Microsoft PowerPoint]Q1 &amp; Q2'!$A$2:$A$11</c:f>
              <c:strCache>
                <c:ptCount val="9"/>
                <c:pt idx="0">
                  <c:v>Not applicable - I do not want to retire at all</c:v>
                </c:pt>
                <c:pt idx="1">
                  <c:v>When im in my 90s or older</c:v>
                </c:pt>
                <c:pt idx="2">
                  <c:v>When I'm in my 80s</c:v>
                </c:pt>
                <c:pt idx="3">
                  <c:v>When I'm in my 70s</c:v>
                </c:pt>
                <c:pt idx="4">
                  <c:v>When I'm in my 60s</c:v>
                </c:pt>
                <c:pt idx="5">
                  <c:v>When I'm in my 50s</c:v>
                </c:pt>
                <c:pt idx="6">
                  <c:v>When I'm in my 40s</c:v>
                </c:pt>
                <c:pt idx="7">
                  <c:v>When I'm in my 30s</c:v>
                </c:pt>
                <c:pt idx="8">
                  <c:v>When I'm in my 20s</c:v>
                </c:pt>
              </c:strCache>
            </c:strRef>
          </c:cat>
          <c:val>
            <c:numRef>
              <c:f>'[Chart in Microsoft PowerPoint]Q1 &amp; Q2'!$B$2:$B$11</c:f>
              <c:numCache>
                <c:formatCode>0%</c:formatCode>
                <c:ptCount val="9"/>
                <c:pt idx="0">
                  <c:v>3.7900000000000003E-2</c:v>
                </c:pt>
                <c:pt idx="1">
                  <c:v>5.3E-3</c:v>
                </c:pt>
                <c:pt idx="2">
                  <c:v>9.1000000000000004E-3</c:v>
                </c:pt>
                <c:pt idx="3">
                  <c:v>0.10340000000000001</c:v>
                </c:pt>
                <c:pt idx="4">
                  <c:v>0.55740000000000001</c:v>
                </c:pt>
                <c:pt idx="5">
                  <c:v>0.1744</c:v>
                </c:pt>
                <c:pt idx="6">
                  <c:v>1.78E-2</c:v>
                </c:pt>
                <c:pt idx="7">
                  <c:v>8.0000000000000002E-3</c:v>
                </c:pt>
                <c:pt idx="8">
                  <c:v>3.8E-3</c:v>
                </c:pt>
              </c:numCache>
            </c:numRef>
          </c:val>
          <c:extLst>
            <c:ext xmlns:c16="http://schemas.microsoft.com/office/drawing/2014/chart" uri="{C3380CC4-5D6E-409C-BE32-E72D297353CC}">
              <c16:uniqueId val="{00000003-EF5F-4E2B-95DA-AE56C2923D70}"/>
            </c:ext>
          </c:extLst>
        </c:ser>
        <c:ser>
          <c:idx val="1"/>
          <c:order val="1"/>
          <c:tx>
            <c:strRef>
              <c:f>'[Chart in Microsoft PowerPoint]Q1 &amp; Q2'!$C$1</c:f>
              <c:strCache>
                <c:ptCount val="1"/>
                <c:pt idx="0">
                  <c:v>Will actually retire</c:v>
                </c:pt>
              </c:strCache>
            </c:strRef>
          </c:tx>
          <c:spPr>
            <a:ln w="50800" cap="rnd">
              <a:solidFill>
                <a:schemeClr val="accent2"/>
              </a:solidFill>
              <a:round/>
            </a:ln>
            <a:effectLst>
              <a:outerShdw blurRad="40000" dist="20000" dir="5400000" rotWithShape="0">
                <a:srgbClr val="000000">
                  <a:alpha val="38000"/>
                </a:srgbClr>
              </a:outerShdw>
            </a:effectLst>
          </c:spPr>
          <c:marker>
            <c:symbol val="none"/>
          </c:marker>
          <c:dLbls>
            <c:dLbl>
              <c:idx val="3"/>
              <c:layout>
                <c:manualLayout>
                  <c:x val="-1.1809761297757088E-2"/>
                  <c:y val="-4.629043236904045E-2"/>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5F-4E2B-95DA-AE56C2923D70}"/>
                </c:ext>
              </c:extLst>
            </c:dLbl>
            <c:dLbl>
              <c:idx val="4"/>
              <c:layout>
                <c:manualLayout>
                  <c:x val="5.6303109170177258E-2"/>
                  <c:y val="-9.7751213843062703E-4"/>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5F-4E2B-95DA-AE56C2923D70}"/>
                </c:ext>
              </c:extLst>
            </c:dLbl>
            <c:dLbl>
              <c:idx val="5"/>
              <c:layout>
                <c:manualLayout>
                  <c:x val="-6.0362454693163425E-2"/>
                  <c:y val="-6.9354078090698712E-2"/>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5F-4E2B-95DA-AE56C2923D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accent2">
                          <a:lumMod val="60000"/>
                          <a:lumOff val="40000"/>
                        </a:schemeClr>
                      </a:solidFill>
                    </a:ln>
                    <a:effectLst/>
                  </c:spPr>
                </c15:leaderLines>
              </c:ext>
            </c:extLst>
          </c:dLbls>
          <c:cat>
            <c:strRef>
              <c:f>'[Chart in Microsoft PowerPoint]Q1 &amp; Q2'!$A$2:$A$11</c:f>
              <c:strCache>
                <c:ptCount val="9"/>
                <c:pt idx="0">
                  <c:v>Not applicable - I do not want to retire at all</c:v>
                </c:pt>
                <c:pt idx="1">
                  <c:v>When im in my 90s or older</c:v>
                </c:pt>
                <c:pt idx="2">
                  <c:v>When I'm in my 80s</c:v>
                </c:pt>
                <c:pt idx="3">
                  <c:v>When I'm in my 70s</c:v>
                </c:pt>
                <c:pt idx="4">
                  <c:v>When I'm in my 60s</c:v>
                </c:pt>
                <c:pt idx="5">
                  <c:v>When I'm in my 50s</c:v>
                </c:pt>
                <c:pt idx="6">
                  <c:v>When I'm in my 40s</c:v>
                </c:pt>
                <c:pt idx="7">
                  <c:v>When I'm in my 30s</c:v>
                </c:pt>
                <c:pt idx="8">
                  <c:v>When I'm in my 20s</c:v>
                </c:pt>
              </c:strCache>
            </c:strRef>
          </c:cat>
          <c:val>
            <c:numRef>
              <c:f>'[Chart in Microsoft PowerPoint]Q1 &amp; Q2'!$C$2:$C$11</c:f>
              <c:numCache>
                <c:formatCode>0%</c:formatCode>
                <c:ptCount val="9"/>
                <c:pt idx="0">
                  <c:v>2.41E-2</c:v>
                </c:pt>
                <c:pt idx="1">
                  <c:v>3.4799999999999998E-2</c:v>
                </c:pt>
                <c:pt idx="2">
                  <c:v>6.0199999999999997E-2</c:v>
                </c:pt>
                <c:pt idx="3">
                  <c:v>0.3155</c:v>
                </c:pt>
                <c:pt idx="4">
                  <c:v>0.39850000000000002</c:v>
                </c:pt>
                <c:pt idx="5">
                  <c:v>5.8700000000000002E-2</c:v>
                </c:pt>
                <c:pt idx="6">
                  <c:v>2.8E-3</c:v>
                </c:pt>
                <c:pt idx="7">
                  <c:v>5.7000000000000002E-3</c:v>
                </c:pt>
                <c:pt idx="8">
                  <c:v>0</c:v>
                </c:pt>
              </c:numCache>
            </c:numRef>
          </c:val>
          <c:extLst>
            <c:ext xmlns:c16="http://schemas.microsoft.com/office/drawing/2014/chart" uri="{C3380CC4-5D6E-409C-BE32-E72D297353CC}">
              <c16:uniqueId val="{00000007-EF5F-4E2B-95DA-AE56C2923D70}"/>
            </c:ext>
          </c:extLst>
        </c:ser>
        <c:dLbls>
          <c:showLegendKey val="0"/>
          <c:showVal val="0"/>
          <c:showCatName val="0"/>
          <c:showSerName val="0"/>
          <c:showPercent val="0"/>
          <c:showBubbleSize val="0"/>
        </c:dLbls>
        <c:axId val="609799096"/>
        <c:axId val="609794504"/>
      </c:radarChart>
      <c:catAx>
        <c:axId val="609799096"/>
        <c:scaling>
          <c:orientation val="minMax"/>
        </c:scaling>
        <c:delete val="1"/>
        <c:axPos val="b"/>
        <c:numFmt formatCode="General" sourceLinked="1"/>
        <c:majorTickMark val="none"/>
        <c:minorTickMark val="none"/>
        <c:tickLblPos val="nextTo"/>
        <c:crossAx val="609794504"/>
        <c:crosses val="autoZero"/>
        <c:auto val="1"/>
        <c:lblAlgn val="ctr"/>
        <c:lblOffset val="100"/>
        <c:noMultiLvlLbl val="0"/>
      </c:catAx>
      <c:valAx>
        <c:axId val="609794504"/>
        <c:scaling>
          <c:orientation val="minMax"/>
        </c:scaling>
        <c:delete val="1"/>
        <c:axPos val="l"/>
        <c:numFmt formatCode="0%" sourceLinked="1"/>
        <c:majorTickMark val="none"/>
        <c:minorTickMark val="none"/>
        <c:tickLblPos val="nextTo"/>
        <c:crossAx val="609799096"/>
        <c:crosses val="autoZero"/>
        <c:crossBetween val="between"/>
      </c:valAx>
      <c:spPr>
        <a:noFill/>
        <a:ln>
          <a:noFill/>
        </a:ln>
        <a:effectLst/>
      </c:spPr>
    </c:plotArea>
    <c:legend>
      <c:legendPos val="r"/>
      <c:layout>
        <c:manualLayout>
          <c:xMode val="edge"/>
          <c:yMode val="edge"/>
          <c:x val="0.17388252938970866"/>
          <c:y val="0.7651549804143345"/>
          <c:w val="0.21551188454384379"/>
          <c:h val="0.108218925756205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7C3-4625-87DB-28DA6731022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'Q9'!$A$1:$A$9</c:f>
              <c:strCache>
                <c:ptCount val="9"/>
                <c:pt idx="0">
                  <c:v>Don't know</c:v>
                </c:pt>
                <c:pt idx="1">
                  <c:v>Other</c:v>
                </c:pt>
                <c:pt idx="2">
                  <c:v>Via an investment(s) I have made/ will make</c:v>
                </c:pt>
                <c:pt idx="3">
                  <c:v>Via my inheritance</c:v>
                </c:pt>
                <c:pt idx="4">
                  <c:v>Via property (e.g. property I have invested/ will invest in or selling of my house, downsizing etc.)</c:v>
                </c:pt>
                <c:pt idx="5">
                  <c:v>Via my bank savings</c:v>
                </c:pt>
                <c:pt idx="6">
                  <c:v>Via my private pension</c:v>
                </c:pt>
                <c:pt idx="7">
                  <c:v>Via my state pension (i.e. a regular payment received from the Government once I retire)</c:v>
                </c:pt>
                <c:pt idx="8">
                  <c:v>Via my workplace pension (i.e. via one of the pension schemes set up by my employer(s))</c:v>
                </c:pt>
              </c:strCache>
            </c:strRef>
          </c:cat>
          <c:val>
            <c:numRef>
              <c:f>'Q9'!$B$1:$B$9</c:f>
              <c:numCache>
                <c:formatCode>0%</c:formatCode>
                <c:ptCount val="9"/>
                <c:pt idx="0">
                  <c:v>9.7900000000000001E-2</c:v>
                </c:pt>
                <c:pt idx="1">
                  <c:v>1.1900000000000001E-2</c:v>
                </c:pt>
                <c:pt idx="2">
                  <c:v>0.14360000000000001</c:v>
                </c:pt>
                <c:pt idx="3">
                  <c:v>0.14349999999999999</c:v>
                </c:pt>
                <c:pt idx="4">
                  <c:v>0.20449999999999999</c:v>
                </c:pt>
                <c:pt idx="5">
                  <c:v>0.26500000000000001</c:v>
                </c:pt>
                <c:pt idx="6">
                  <c:v>0.26729999999999998</c:v>
                </c:pt>
                <c:pt idx="7">
                  <c:v>0.57279999999999998</c:v>
                </c:pt>
                <c:pt idx="8">
                  <c:v>0.58209999999999995</c:v>
                </c:pt>
              </c:numCache>
            </c:numRef>
          </c:val>
          <c:extLst>
            <c:ext xmlns:c16="http://schemas.microsoft.com/office/drawing/2014/chart" uri="{C3380CC4-5D6E-409C-BE32-E72D297353CC}">
              <c16:uniqueId val="{00000000-F7C3-4625-87DB-28DA6731022A}"/>
            </c:ext>
          </c:extLst>
        </c:ser>
        <c:dLbls>
          <c:dLblPos val="outEnd"/>
          <c:showLegendKey val="0"/>
          <c:showVal val="1"/>
          <c:showCatName val="0"/>
          <c:showSerName val="0"/>
          <c:showPercent val="0"/>
          <c:showBubbleSize val="0"/>
        </c:dLbls>
        <c:gapWidth val="135"/>
        <c:axId val="233317888"/>
        <c:axId val="233306080"/>
      </c:barChart>
      <c:catAx>
        <c:axId val="23331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schemeClr>
                </a:solidFill>
                <a:latin typeface="+mn-lt"/>
                <a:ea typeface="+mn-ea"/>
                <a:cs typeface="+mn-cs"/>
              </a:defRPr>
            </a:pPr>
            <a:endParaRPr lang="en-US"/>
          </a:p>
        </c:txPr>
        <c:crossAx val="233306080"/>
        <c:crosses val="autoZero"/>
        <c:auto val="1"/>
        <c:lblAlgn val="ctr"/>
        <c:lblOffset val="100"/>
        <c:noMultiLvlLbl val="0"/>
      </c:catAx>
      <c:valAx>
        <c:axId val="2333060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23331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B96-46BE-84CD-8433841C435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PowerPoint]Q3'!$A$3:$A$11</c:f>
              <c:strCache>
                <c:ptCount val="8"/>
                <c:pt idx="0">
                  <c:v>None of these</c:v>
                </c:pt>
                <c:pt idx="1">
                  <c:v>I am not sure if I would be able to retire when I want as I need to contribute towards my elderly parent's care costs</c:v>
                </c:pt>
                <c:pt idx="2">
                  <c:v>I'm not sure if I would be able to retire when I want as I need to financially support my child(ren) (e.g. university)</c:v>
                </c:pt>
                <c:pt idx="3">
                  <c:v>I would like to keep working for as long as possible</c:v>
                </c:pt>
                <c:pt idx="4">
                  <c:v>I have never really thought about my retirement in general</c:v>
                </c:pt>
                <c:pt idx="5">
                  <c:v>I will be able to retire when I want as I believe that I have saved/ planned appropriately for retirement</c:v>
                </c:pt>
                <c:pt idx="6">
                  <c:v>I am not sure if I would be able to retire when I want due to various financial commitments</c:v>
                </c:pt>
                <c:pt idx="7">
                  <c:v>I think I would like to transition into my retirement by reducing my hours at work</c:v>
                </c:pt>
              </c:strCache>
            </c:strRef>
          </c:cat>
          <c:val>
            <c:numRef>
              <c:f>'[Chart in Microsoft PowerPoint]Q3'!$B$3:$B$11</c:f>
              <c:numCache>
                <c:formatCode>0%</c:formatCode>
                <c:ptCount val="8"/>
                <c:pt idx="0">
                  <c:v>3.85E-2</c:v>
                </c:pt>
                <c:pt idx="1">
                  <c:v>1.9199999999999998E-2</c:v>
                </c:pt>
                <c:pt idx="2">
                  <c:v>4.2099999999999999E-2</c:v>
                </c:pt>
                <c:pt idx="3">
                  <c:v>0.1081</c:v>
                </c:pt>
                <c:pt idx="4">
                  <c:v>0.1285</c:v>
                </c:pt>
                <c:pt idx="5">
                  <c:v>0.13020000000000001</c:v>
                </c:pt>
                <c:pt idx="6">
                  <c:v>0.2321</c:v>
                </c:pt>
                <c:pt idx="7">
                  <c:v>0.25380000000000003</c:v>
                </c:pt>
              </c:numCache>
            </c:numRef>
          </c:val>
          <c:extLst>
            <c:ext xmlns:c16="http://schemas.microsoft.com/office/drawing/2014/chart" uri="{C3380CC4-5D6E-409C-BE32-E72D297353CC}">
              <c16:uniqueId val="{00000000-EB96-46BE-84CD-8433841C4353}"/>
            </c:ext>
          </c:extLst>
        </c:ser>
        <c:dLbls>
          <c:dLblPos val="outEnd"/>
          <c:showLegendKey val="0"/>
          <c:showVal val="1"/>
          <c:showCatName val="0"/>
          <c:showSerName val="0"/>
          <c:showPercent val="0"/>
          <c:showBubbleSize val="0"/>
        </c:dLbls>
        <c:gapWidth val="135"/>
        <c:axId val="451838816"/>
        <c:axId val="451832256"/>
      </c:barChart>
      <c:catAx>
        <c:axId val="45183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schemeClr>
                </a:solidFill>
                <a:latin typeface="+mn-lt"/>
                <a:ea typeface="+mn-ea"/>
                <a:cs typeface="+mn-cs"/>
              </a:defRPr>
            </a:pPr>
            <a:endParaRPr lang="en-US"/>
          </a:p>
        </c:txPr>
        <c:crossAx val="451832256"/>
        <c:crosses val="autoZero"/>
        <c:auto val="1"/>
        <c:lblAlgn val="ctr"/>
        <c:lblOffset val="100"/>
        <c:noMultiLvlLbl val="0"/>
      </c:catAx>
      <c:valAx>
        <c:axId val="4518322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n-US"/>
          </a:p>
        </c:txPr>
        <c:crossAx val="45183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01572422403491E-2"/>
          <c:y val="0.16189035737374144"/>
          <c:w val="0.94827635025050583"/>
          <c:h val="0.46694699648739602"/>
        </c:manualLayout>
      </c:layout>
      <c:barChart>
        <c:barDir val="bar"/>
        <c:grouping val="stacked"/>
        <c:varyColors val="0"/>
        <c:ser>
          <c:idx val="0"/>
          <c:order val="0"/>
          <c:tx>
            <c:strRef>
              <c:f>Sheet1!$A$2</c:f>
              <c:strCache>
                <c:ptCount val="1"/>
                <c:pt idx="0">
                  <c:v>Up to £20</c:v>
                </c:pt>
              </c:strCache>
            </c:strRef>
          </c:tx>
          <c:spPr>
            <a:solidFill>
              <a:schemeClr val="accent1"/>
            </a:solidFill>
            <a:ln>
              <a:noFill/>
            </a:ln>
            <a:effectLst/>
          </c:spPr>
          <c:invertIfNegative val="0"/>
          <c:cat>
            <c:strRef>
              <c:f>Sheet1!$B$1</c:f>
              <c:strCache>
                <c:ptCount val="1"/>
                <c:pt idx="0">
                  <c:v>Column1</c:v>
                </c:pt>
              </c:strCache>
            </c:strRef>
          </c:cat>
          <c:val>
            <c:numRef>
              <c:f>Sheet1!$B$2</c:f>
              <c:numCache>
                <c:formatCode>0%</c:formatCode>
                <c:ptCount val="1"/>
                <c:pt idx="0">
                  <c:v>2.5999999999999999E-3</c:v>
                </c:pt>
              </c:numCache>
            </c:numRef>
          </c:val>
          <c:extLst>
            <c:ext xmlns:c16="http://schemas.microsoft.com/office/drawing/2014/chart" uri="{C3380CC4-5D6E-409C-BE32-E72D297353CC}">
              <c16:uniqueId val="{00000000-A975-4EF4-977F-3BBA2E7BF924}"/>
            </c:ext>
          </c:extLst>
        </c:ser>
        <c:ser>
          <c:idx val="1"/>
          <c:order val="1"/>
          <c:tx>
            <c:strRef>
              <c:f>Sheet1!$A$3</c:f>
              <c:strCache>
                <c:ptCount val="1"/>
                <c:pt idx="0">
                  <c:v>£21 - £50</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C62E-41DC-ABBC-33B48DE5C38F}"/>
                </c:ext>
              </c:extLst>
            </c:dLbl>
            <c:dLbl>
              <c:idx val="1"/>
              <c:delete val="1"/>
              <c:extLst>
                <c:ext xmlns:c15="http://schemas.microsoft.com/office/drawing/2012/chart" uri="{CE6537A1-D6FC-4f65-9D91-7224C49458BB}"/>
                <c:ext xmlns:c16="http://schemas.microsoft.com/office/drawing/2014/chart" uri="{C3380CC4-5D6E-409C-BE32-E72D297353CC}">
                  <c16:uniqueId val="{0000000D-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3.2000000000000002E-3</c:v>
                </c:pt>
              </c:numCache>
            </c:numRef>
          </c:val>
          <c:extLst>
            <c:ext xmlns:c16="http://schemas.microsoft.com/office/drawing/2014/chart" uri="{C3380CC4-5D6E-409C-BE32-E72D297353CC}">
              <c16:uniqueId val="{00000001-A975-4EF4-977F-3BBA2E7BF924}"/>
            </c:ext>
          </c:extLst>
        </c:ser>
        <c:ser>
          <c:idx val="2"/>
          <c:order val="2"/>
          <c:tx>
            <c:strRef>
              <c:f>Sheet1!$A$4</c:f>
              <c:strCache>
                <c:ptCount val="1"/>
                <c:pt idx="0">
                  <c:v>£51- £100</c:v>
                </c:pt>
              </c:strCache>
            </c:strRef>
          </c:tx>
          <c:spPr>
            <a:solidFill>
              <a:schemeClr val="accent3"/>
            </a:solidFill>
            <a:ln>
              <a:noFill/>
            </a:ln>
            <a:effectLst/>
          </c:spPr>
          <c:invertIfNegative val="0"/>
          <c:cat>
            <c:strRef>
              <c:f>Sheet1!$B$1</c:f>
              <c:strCache>
                <c:ptCount val="1"/>
                <c:pt idx="0">
                  <c:v>Column1</c:v>
                </c:pt>
              </c:strCache>
            </c:strRef>
          </c:cat>
          <c:val>
            <c:numRef>
              <c:f>Sheet1!$B$4</c:f>
              <c:numCache>
                <c:formatCode>0%</c:formatCode>
                <c:ptCount val="1"/>
                <c:pt idx="0">
                  <c:v>2.7000000000000001E-3</c:v>
                </c:pt>
              </c:numCache>
            </c:numRef>
          </c:val>
          <c:extLst>
            <c:ext xmlns:c16="http://schemas.microsoft.com/office/drawing/2014/chart" uri="{C3380CC4-5D6E-409C-BE32-E72D297353CC}">
              <c16:uniqueId val="{00000003-A975-4EF4-977F-3BBA2E7BF924}"/>
            </c:ext>
          </c:extLst>
        </c:ser>
        <c:ser>
          <c:idx val="3"/>
          <c:order val="3"/>
          <c:tx>
            <c:strRef>
              <c:f>Sheet1!$A$5</c:f>
              <c:strCache>
                <c:ptCount val="1"/>
                <c:pt idx="0">
                  <c:v>£101 - £500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Sheet1!$B$5</c:f>
              <c:numCache>
                <c:formatCode>0%</c:formatCode>
                <c:ptCount val="1"/>
                <c:pt idx="0">
                  <c:v>2.1399999999999999E-2</c:v>
                </c:pt>
              </c:numCache>
            </c:numRef>
          </c:val>
          <c:extLst>
            <c:ext xmlns:c16="http://schemas.microsoft.com/office/drawing/2014/chart" uri="{C3380CC4-5D6E-409C-BE32-E72D297353CC}">
              <c16:uniqueId val="{00000004-A975-4EF4-977F-3BBA2E7BF924}"/>
            </c:ext>
          </c:extLst>
        </c:ser>
        <c:ser>
          <c:idx val="4"/>
          <c:order val="4"/>
          <c:tx>
            <c:strRef>
              <c:f>Sheet1!$A$6</c:f>
              <c:strCache>
                <c:ptCount val="1"/>
                <c:pt idx="0">
                  <c:v>£501 - £1,000</c:v>
                </c:pt>
              </c:strCache>
            </c:strRef>
          </c:tx>
          <c:spPr>
            <a:solidFill>
              <a:schemeClr val="accent5"/>
            </a:solidFill>
            <a:ln>
              <a:noFill/>
            </a:ln>
            <a:effectLst/>
          </c:spPr>
          <c:invertIfNegative val="0"/>
          <c:cat>
            <c:strRef>
              <c:f>Sheet1!$B$1</c:f>
              <c:strCache>
                <c:ptCount val="1"/>
                <c:pt idx="0">
                  <c:v>Column1</c:v>
                </c:pt>
              </c:strCache>
            </c:strRef>
          </c:cat>
          <c:val>
            <c:numRef>
              <c:f>Sheet1!$B$6</c:f>
              <c:numCache>
                <c:formatCode>0%</c:formatCode>
                <c:ptCount val="1"/>
                <c:pt idx="0">
                  <c:v>6.8999999999999999E-3</c:v>
                </c:pt>
              </c:numCache>
            </c:numRef>
          </c:val>
          <c:extLst>
            <c:ext xmlns:c16="http://schemas.microsoft.com/office/drawing/2014/chart" uri="{C3380CC4-5D6E-409C-BE32-E72D297353CC}">
              <c16:uniqueId val="{00000005-A975-4EF4-977F-3BBA2E7BF924}"/>
            </c:ext>
          </c:extLst>
        </c:ser>
        <c:ser>
          <c:idx val="5"/>
          <c:order val="5"/>
          <c:tx>
            <c:strRef>
              <c:f>Sheet1!$A$7</c:f>
              <c:strCache>
                <c:ptCount val="1"/>
                <c:pt idx="0">
                  <c:v>£1,001 - £5,000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Sheet1!$B$7</c:f>
              <c:numCache>
                <c:formatCode>0%</c:formatCode>
                <c:ptCount val="1"/>
                <c:pt idx="0">
                  <c:v>2.1499999999999998E-2</c:v>
                </c:pt>
              </c:numCache>
            </c:numRef>
          </c:val>
          <c:extLst>
            <c:ext xmlns:c16="http://schemas.microsoft.com/office/drawing/2014/chart" uri="{C3380CC4-5D6E-409C-BE32-E72D297353CC}">
              <c16:uniqueId val="{00000006-A975-4EF4-977F-3BBA2E7BF924}"/>
            </c:ext>
          </c:extLst>
        </c:ser>
        <c:ser>
          <c:idx val="6"/>
          <c:order val="6"/>
          <c:tx>
            <c:strRef>
              <c:f>Sheet1!$A$8</c:f>
              <c:strCache>
                <c:ptCount val="1"/>
                <c:pt idx="0">
                  <c:v>£5,001 - £10,000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Sheet1!$B$8</c:f>
              <c:numCache>
                <c:formatCode>0%</c:formatCode>
                <c:ptCount val="1"/>
                <c:pt idx="0">
                  <c:v>2.75E-2</c:v>
                </c:pt>
              </c:numCache>
            </c:numRef>
          </c:val>
          <c:extLst>
            <c:ext xmlns:c16="http://schemas.microsoft.com/office/drawing/2014/chart" uri="{C3380CC4-5D6E-409C-BE32-E72D297353CC}">
              <c16:uniqueId val="{00000007-A975-4EF4-977F-3BBA2E7BF924}"/>
            </c:ext>
          </c:extLst>
        </c:ser>
        <c:ser>
          <c:idx val="7"/>
          <c:order val="7"/>
          <c:tx>
            <c:strRef>
              <c:f>Sheet1!$A$9</c:f>
              <c:strCache>
                <c:ptCount val="1"/>
                <c:pt idx="0">
                  <c:v>£10,001 - £25,000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Sheet1!$B$9</c:f>
              <c:numCache>
                <c:formatCode>0%</c:formatCode>
                <c:ptCount val="1"/>
                <c:pt idx="0">
                  <c:v>3.2800000000000003E-2</c:v>
                </c:pt>
              </c:numCache>
            </c:numRef>
          </c:val>
          <c:extLst>
            <c:ext xmlns:c16="http://schemas.microsoft.com/office/drawing/2014/chart" uri="{C3380CC4-5D6E-409C-BE32-E72D297353CC}">
              <c16:uniqueId val="{00000008-A975-4EF4-977F-3BBA2E7BF924}"/>
            </c:ext>
          </c:extLst>
        </c:ser>
        <c:ser>
          <c:idx val="8"/>
          <c:order val="8"/>
          <c:tx>
            <c:strRef>
              <c:f>Sheet1!$A$10</c:f>
              <c:strCache>
                <c:ptCount val="1"/>
                <c:pt idx="0">
                  <c:v>£25,001 - £50,000</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Sheet1!$B$10</c:f>
              <c:numCache>
                <c:formatCode>0%</c:formatCode>
                <c:ptCount val="1"/>
                <c:pt idx="0">
                  <c:v>3.7600000000000001E-2</c:v>
                </c:pt>
              </c:numCache>
            </c:numRef>
          </c:val>
          <c:extLst>
            <c:ext xmlns:c16="http://schemas.microsoft.com/office/drawing/2014/chart" uri="{C3380CC4-5D6E-409C-BE32-E72D297353CC}">
              <c16:uniqueId val="{00000009-A975-4EF4-977F-3BBA2E7BF924}"/>
            </c:ext>
          </c:extLst>
        </c:ser>
        <c:ser>
          <c:idx val="9"/>
          <c:order val="9"/>
          <c:tx>
            <c:strRef>
              <c:f>Sheet1!$A$11</c:f>
              <c:strCache>
                <c:ptCount val="1"/>
                <c:pt idx="0">
                  <c:v>£50,001 - £75,000</c:v>
                </c:pt>
              </c:strCache>
            </c:strRef>
          </c:tx>
          <c:spPr>
            <a:solidFill>
              <a:schemeClr val="accent4">
                <a:lumMod val="60000"/>
              </a:schemeClr>
            </a:solidFill>
            <a:ln>
              <a:noFill/>
            </a:ln>
            <a:effectLst/>
          </c:spPr>
          <c:invertIfNegative val="0"/>
          <c:cat>
            <c:strRef>
              <c:f>Sheet1!$B$1</c:f>
              <c:strCache>
                <c:ptCount val="1"/>
                <c:pt idx="0">
                  <c:v>Column1</c:v>
                </c:pt>
              </c:strCache>
            </c:strRef>
          </c:cat>
          <c:val>
            <c:numRef>
              <c:f>Sheet1!$B$11</c:f>
              <c:numCache>
                <c:formatCode>0%</c:formatCode>
                <c:ptCount val="1"/>
                <c:pt idx="0">
                  <c:v>1.34E-2</c:v>
                </c:pt>
              </c:numCache>
            </c:numRef>
          </c:val>
          <c:extLst>
            <c:ext xmlns:c16="http://schemas.microsoft.com/office/drawing/2014/chart" uri="{C3380CC4-5D6E-409C-BE32-E72D297353CC}">
              <c16:uniqueId val="{0000000A-A975-4EF4-977F-3BBA2E7BF924}"/>
            </c:ext>
          </c:extLst>
        </c:ser>
        <c:ser>
          <c:idx val="10"/>
          <c:order val="10"/>
          <c:tx>
            <c:strRef>
              <c:f>Sheet1!$A$12</c:f>
              <c:strCache>
                <c:ptCount val="1"/>
                <c:pt idx="0">
                  <c:v>£75,001 - £100,000</c:v>
                </c:pt>
              </c:strCache>
            </c:strRef>
          </c:tx>
          <c:spPr>
            <a:solidFill>
              <a:schemeClr val="accent5">
                <a:lumMod val="60000"/>
              </a:schemeClr>
            </a:solidFill>
            <a:ln>
              <a:noFill/>
            </a:ln>
            <a:effectLst/>
          </c:spPr>
          <c:invertIfNegative val="0"/>
          <c:dLbls>
            <c:dLbl>
              <c:idx val="0"/>
              <c:layout>
                <c:manualLayout>
                  <c:x val="-2.8203491969833955E-3"/>
                  <c:y val="-2.14617297766268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Sheet1!$B$12</c:f>
              <c:numCache>
                <c:formatCode>0%</c:formatCode>
                <c:ptCount val="1"/>
                <c:pt idx="0">
                  <c:v>2.0199999999999999E-2</c:v>
                </c:pt>
              </c:numCache>
            </c:numRef>
          </c:val>
          <c:extLst>
            <c:ext xmlns:c16="http://schemas.microsoft.com/office/drawing/2014/chart" uri="{C3380CC4-5D6E-409C-BE32-E72D297353CC}">
              <c16:uniqueId val="{0000000B-A975-4EF4-977F-3BBA2E7BF924}"/>
            </c:ext>
          </c:extLst>
        </c:ser>
        <c:ser>
          <c:idx val="11"/>
          <c:order val="11"/>
          <c:tx>
            <c:strRef>
              <c:f>Sheet1!$A$13</c:f>
              <c:strCache>
                <c:ptCount val="1"/>
                <c:pt idx="0">
                  <c:v>£100,001 - £500,000</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Sheet1!$B$13</c:f>
              <c:numCache>
                <c:formatCode>0%</c:formatCode>
                <c:ptCount val="1"/>
                <c:pt idx="0">
                  <c:v>4.0399999999999998E-2</c:v>
                </c:pt>
              </c:numCache>
            </c:numRef>
          </c:val>
          <c:extLst>
            <c:ext xmlns:c16="http://schemas.microsoft.com/office/drawing/2014/chart" uri="{C3380CC4-5D6E-409C-BE32-E72D297353CC}">
              <c16:uniqueId val="{0000000A-C62E-41DC-ABBC-33B48DE5C38F}"/>
            </c:ext>
          </c:extLst>
        </c:ser>
        <c:ser>
          <c:idx val="12"/>
          <c:order val="12"/>
          <c:tx>
            <c:strRef>
              <c:f>Sheet1!$A$14</c:f>
              <c:strCache>
                <c:ptCount val="1"/>
                <c:pt idx="0">
                  <c:v>More than £500,000</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Sheet1!$B$14</c:f>
              <c:numCache>
                <c:formatCode>0%</c:formatCode>
                <c:ptCount val="1"/>
                <c:pt idx="0">
                  <c:v>1.2E-2</c:v>
                </c:pt>
              </c:numCache>
            </c:numRef>
          </c:val>
          <c:extLst>
            <c:ext xmlns:c16="http://schemas.microsoft.com/office/drawing/2014/chart" uri="{C3380CC4-5D6E-409C-BE32-E72D297353CC}">
              <c16:uniqueId val="{0000000B-C62E-41DC-ABBC-33B48DE5C38F}"/>
            </c:ext>
          </c:extLst>
        </c:ser>
        <c:ser>
          <c:idx val="13"/>
          <c:order val="13"/>
          <c:tx>
            <c:strRef>
              <c:f>Sheet1!$A$15</c:f>
              <c:strCache>
                <c:ptCount val="1"/>
                <c:pt idx="0">
                  <c:v>Don't know</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Sheet1!$B$15</c:f>
              <c:numCache>
                <c:formatCode>0%</c:formatCode>
                <c:ptCount val="1"/>
                <c:pt idx="0">
                  <c:v>0.75790000000000002</c:v>
                </c:pt>
              </c:numCache>
            </c:numRef>
          </c:val>
          <c:extLst>
            <c:ext xmlns:c16="http://schemas.microsoft.com/office/drawing/2014/chart" uri="{C3380CC4-5D6E-409C-BE32-E72D297353CC}">
              <c16:uniqueId val="{0000000C-C62E-41DC-ABBC-33B48DE5C38F}"/>
            </c:ext>
          </c:extLst>
        </c:ser>
        <c:dLbls>
          <c:showLegendKey val="0"/>
          <c:showVal val="0"/>
          <c:showCatName val="0"/>
          <c:showSerName val="0"/>
          <c:showPercent val="0"/>
          <c:showBubbleSize val="0"/>
        </c:dLbls>
        <c:gapWidth val="150"/>
        <c:overlap val="100"/>
        <c:axId val="741704464"/>
        <c:axId val="741712784"/>
      </c:barChart>
      <c:catAx>
        <c:axId val="741704464"/>
        <c:scaling>
          <c:orientation val="minMax"/>
        </c:scaling>
        <c:delete val="1"/>
        <c:axPos val="l"/>
        <c:numFmt formatCode="General" sourceLinked="1"/>
        <c:majorTickMark val="none"/>
        <c:minorTickMark val="none"/>
        <c:tickLblPos val="nextTo"/>
        <c:crossAx val="741712784"/>
        <c:crosses val="autoZero"/>
        <c:auto val="1"/>
        <c:lblAlgn val="ctr"/>
        <c:lblOffset val="100"/>
        <c:noMultiLvlLbl val="0"/>
      </c:catAx>
      <c:valAx>
        <c:axId val="74171278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41704464"/>
        <c:crosses val="autoZero"/>
        <c:crossBetween val="between"/>
      </c:valAx>
      <c:spPr>
        <a:noFill/>
        <a:ln>
          <a:noFill/>
        </a:ln>
        <a:effectLst/>
      </c:spPr>
    </c:plotArea>
    <c:legend>
      <c:legendPos val="b"/>
      <c:layout>
        <c:manualLayout>
          <c:xMode val="edge"/>
          <c:yMode val="edge"/>
          <c:x val="2.1951421816866733E-2"/>
          <c:y val="0.74462869153732392"/>
          <c:w val="0.96173774372286314"/>
          <c:h val="0.132290741288831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01572422403491E-2"/>
          <c:y val="0.16189035737374144"/>
          <c:w val="0.94827635025050583"/>
          <c:h val="0.46694699648739602"/>
        </c:manualLayout>
      </c:layout>
      <c:barChart>
        <c:barDir val="bar"/>
        <c:grouping val="stacked"/>
        <c:varyColors val="0"/>
        <c:ser>
          <c:idx val="0"/>
          <c:order val="0"/>
          <c:tx>
            <c:strRef>
              <c:f>Sheet1!$A$2</c:f>
              <c:strCache>
                <c:ptCount val="1"/>
                <c:pt idx="0">
                  <c:v>up to £10</c:v>
                </c:pt>
              </c:strCache>
            </c:strRef>
          </c:tx>
          <c:spPr>
            <a:solidFill>
              <a:schemeClr val="accent1"/>
            </a:solidFill>
            <a:ln>
              <a:noFill/>
            </a:ln>
            <a:effectLst/>
          </c:spPr>
          <c:invertIfNegative val="0"/>
          <c:dLbls>
            <c:dLbl>
              <c:idx val="1"/>
              <c:layout>
                <c:manualLayout>
                  <c:x val="-3.2434015765307862E-2"/>
                  <c:y val="9.687500000000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Sheet1!$B$2</c:f>
              <c:numCache>
                <c:formatCode>0%</c:formatCode>
                <c:ptCount val="1"/>
                <c:pt idx="0">
                  <c:v>3.7600000000000001E-2</c:v>
                </c:pt>
              </c:numCache>
            </c:numRef>
          </c:val>
          <c:extLst>
            <c:ext xmlns:c16="http://schemas.microsoft.com/office/drawing/2014/chart" uri="{C3380CC4-5D6E-409C-BE32-E72D297353CC}">
              <c16:uniqueId val="{00000000-A975-4EF4-977F-3BBA2E7BF924}"/>
            </c:ext>
          </c:extLst>
        </c:ser>
        <c:ser>
          <c:idx val="1"/>
          <c:order val="1"/>
          <c:tx>
            <c:strRef>
              <c:f>Sheet1!$A$3</c:f>
              <c:strCache>
                <c:ptCount val="1"/>
                <c:pt idx="0">
                  <c:v>£11 - £20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Sheet1!$B$3</c:f>
              <c:numCache>
                <c:formatCode>0%</c:formatCode>
                <c:ptCount val="1"/>
                <c:pt idx="0">
                  <c:v>2.7199999999999998E-2</c:v>
                </c:pt>
              </c:numCache>
            </c:numRef>
          </c:val>
          <c:extLst>
            <c:ext xmlns:c16="http://schemas.microsoft.com/office/drawing/2014/chart" uri="{C3380CC4-5D6E-409C-BE32-E72D297353CC}">
              <c16:uniqueId val="{00000001-A975-4EF4-977F-3BBA2E7BF924}"/>
            </c:ext>
          </c:extLst>
        </c:ser>
        <c:ser>
          <c:idx val="2"/>
          <c:order val="2"/>
          <c:tx>
            <c:strRef>
              <c:f>Sheet1!$A$4</c:f>
              <c:strCache>
                <c:ptCount val="1"/>
                <c:pt idx="0">
                  <c:v>£21 - £50</c:v>
                </c:pt>
              </c:strCache>
            </c:strRef>
          </c:tx>
          <c:spPr>
            <a:solidFill>
              <a:schemeClr val="accent3"/>
            </a:solidFill>
            <a:ln>
              <a:noFill/>
            </a:ln>
            <a:effectLst/>
          </c:spPr>
          <c:invertIfNegative val="0"/>
          <c:dLbls>
            <c:dLbl>
              <c:idx val="1"/>
              <c:layout>
                <c:manualLayout>
                  <c:x val="-2.6793317371341278E-2"/>
                  <c:y val="-0.10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Sheet1!$B$4</c:f>
              <c:numCache>
                <c:formatCode>0%</c:formatCode>
                <c:ptCount val="1"/>
                <c:pt idx="0">
                  <c:v>5.91E-2</c:v>
                </c:pt>
              </c:numCache>
            </c:numRef>
          </c:val>
          <c:extLst>
            <c:ext xmlns:c16="http://schemas.microsoft.com/office/drawing/2014/chart" uri="{C3380CC4-5D6E-409C-BE32-E72D297353CC}">
              <c16:uniqueId val="{00000003-A975-4EF4-977F-3BBA2E7BF924}"/>
            </c:ext>
          </c:extLst>
        </c:ser>
        <c:ser>
          <c:idx val="3"/>
          <c:order val="3"/>
          <c:tx>
            <c:strRef>
              <c:f>Sheet1!$A$5</c:f>
              <c:strCache>
                <c:ptCount val="1"/>
                <c:pt idx="0">
                  <c:v>£51 - £100</c:v>
                </c:pt>
              </c:strCache>
            </c:strRef>
          </c:tx>
          <c:spPr>
            <a:solidFill>
              <a:schemeClr val="accent4"/>
            </a:solidFill>
            <a:ln>
              <a:noFill/>
            </a:ln>
            <a:effectLst/>
          </c:spPr>
          <c:invertIfNegative val="0"/>
          <c:dLbls>
            <c:dLbl>
              <c:idx val="1"/>
              <c:layout>
                <c:manualLayout>
                  <c:x val="1.6922095181899754E-2"/>
                  <c:y val="-0.106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Sheet1!$B$5</c:f>
              <c:numCache>
                <c:formatCode>0%</c:formatCode>
                <c:ptCount val="1"/>
                <c:pt idx="0">
                  <c:v>8.2199999999999995E-2</c:v>
                </c:pt>
              </c:numCache>
            </c:numRef>
          </c:val>
          <c:extLst>
            <c:ext xmlns:c16="http://schemas.microsoft.com/office/drawing/2014/chart" uri="{C3380CC4-5D6E-409C-BE32-E72D297353CC}">
              <c16:uniqueId val="{00000004-A975-4EF4-977F-3BBA2E7BF924}"/>
            </c:ext>
          </c:extLst>
        </c:ser>
        <c:ser>
          <c:idx val="4"/>
          <c:order val="4"/>
          <c:tx>
            <c:strRef>
              <c:f>Sheet1!$A$6</c:f>
              <c:strCache>
                <c:ptCount val="1"/>
                <c:pt idx="0">
                  <c:v>£101 - £200</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C0-49A3-8BE0-8ABF1F3BFED9}"/>
                </c:ext>
              </c:extLst>
            </c:dLbl>
            <c:dLbl>
              <c:idx val="1"/>
              <c:layout>
                <c:manualLayout>
                  <c:x val="1.4101745984916461E-3"/>
                  <c:y val="0.10937500000000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Sheet1!$B$6</c:f>
              <c:numCache>
                <c:formatCode>0%</c:formatCode>
                <c:ptCount val="1"/>
                <c:pt idx="0">
                  <c:v>0.10929999999999999</c:v>
                </c:pt>
              </c:numCache>
            </c:numRef>
          </c:val>
          <c:extLst>
            <c:ext xmlns:c16="http://schemas.microsoft.com/office/drawing/2014/chart" uri="{C3380CC4-5D6E-409C-BE32-E72D297353CC}">
              <c16:uniqueId val="{00000005-A975-4EF4-977F-3BBA2E7BF924}"/>
            </c:ext>
          </c:extLst>
        </c:ser>
        <c:ser>
          <c:idx val="5"/>
          <c:order val="5"/>
          <c:tx>
            <c:strRef>
              <c:f>Sheet1!$A$7</c:f>
              <c:strCache>
                <c:ptCount val="1"/>
                <c:pt idx="0">
                  <c:v>£201 - £300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Sheet1!$B$7</c:f>
              <c:numCache>
                <c:formatCode>0%</c:formatCode>
                <c:ptCount val="1"/>
                <c:pt idx="0">
                  <c:v>5.2600000000000001E-2</c:v>
                </c:pt>
              </c:numCache>
            </c:numRef>
          </c:val>
          <c:extLst>
            <c:ext xmlns:c16="http://schemas.microsoft.com/office/drawing/2014/chart" uri="{C3380CC4-5D6E-409C-BE32-E72D297353CC}">
              <c16:uniqueId val="{00000006-A975-4EF4-977F-3BBA2E7BF924}"/>
            </c:ext>
          </c:extLst>
        </c:ser>
        <c:ser>
          <c:idx val="6"/>
          <c:order val="6"/>
          <c:tx>
            <c:strRef>
              <c:f>Sheet1!$A$8</c:f>
              <c:strCache>
                <c:ptCount val="1"/>
                <c:pt idx="0">
                  <c:v>£301- £400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Sheet1!$B$8</c:f>
              <c:numCache>
                <c:formatCode>0%</c:formatCode>
                <c:ptCount val="1"/>
                <c:pt idx="0">
                  <c:v>3.1699999999999999E-2</c:v>
                </c:pt>
              </c:numCache>
            </c:numRef>
          </c:val>
          <c:extLst>
            <c:ext xmlns:c16="http://schemas.microsoft.com/office/drawing/2014/chart" uri="{C3380CC4-5D6E-409C-BE32-E72D297353CC}">
              <c16:uniqueId val="{00000007-A975-4EF4-977F-3BBA2E7BF924}"/>
            </c:ext>
          </c:extLst>
        </c:ser>
        <c:ser>
          <c:idx val="7"/>
          <c:order val="7"/>
          <c:tx>
            <c:strRef>
              <c:f>Sheet1!$A$9</c:f>
              <c:strCache>
                <c:ptCount val="1"/>
                <c:pt idx="0">
                  <c:v>£401 - £500</c:v>
                </c:pt>
              </c:strCache>
            </c:strRef>
          </c:tx>
          <c:spPr>
            <a:solidFill>
              <a:schemeClr val="accent2">
                <a:lumMod val="60000"/>
              </a:schemeClr>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2E-41DC-ABBC-33B48DE5C38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Sheet1!$B$9</c:f>
              <c:numCache>
                <c:formatCode>0%</c:formatCode>
                <c:ptCount val="1"/>
                <c:pt idx="0">
                  <c:v>1.3299999999999999E-2</c:v>
                </c:pt>
              </c:numCache>
            </c:numRef>
          </c:val>
          <c:extLst>
            <c:ext xmlns:c16="http://schemas.microsoft.com/office/drawing/2014/chart" uri="{C3380CC4-5D6E-409C-BE32-E72D297353CC}">
              <c16:uniqueId val="{00000008-A975-4EF4-977F-3BBA2E7BF924}"/>
            </c:ext>
          </c:extLst>
        </c:ser>
        <c:ser>
          <c:idx val="8"/>
          <c:order val="8"/>
          <c:tx>
            <c:strRef>
              <c:f>Sheet1!$A$10</c:f>
              <c:strCache>
                <c:ptCount val="1"/>
                <c:pt idx="0">
                  <c:v>£501 - £1,000</c:v>
                </c:pt>
              </c:strCache>
            </c:strRef>
          </c:tx>
          <c:spPr>
            <a:solidFill>
              <a:schemeClr val="accent3">
                <a:lumMod val="60000"/>
              </a:schemeClr>
            </a:solidFill>
            <a:ln>
              <a:noFill/>
            </a:ln>
            <a:effectLst/>
          </c:spPr>
          <c:invertIfNegative val="0"/>
          <c:dLbls>
            <c:dLbl>
              <c:idx val="0"/>
              <c:layout>
                <c:manualLayout>
                  <c:x val="5.64069839396653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C0-49A3-8BE0-8ABF1F3BFED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Sheet1!$B$10</c:f>
              <c:numCache>
                <c:formatCode>0%</c:formatCode>
                <c:ptCount val="1"/>
                <c:pt idx="0">
                  <c:v>2.01E-2</c:v>
                </c:pt>
              </c:numCache>
            </c:numRef>
          </c:val>
          <c:extLst>
            <c:ext xmlns:c16="http://schemas.microsoft.com/office/drawing/2014/chart" uri="{C3380CC4-5D6E-409C-BE32-E72D297353CC}">
              <c16:uniqueId val="{00000009-A975-4EF4-977F-3BBA2E7BF924}"/>
            </c:ext>
          </c:extLst>
        </c:ser>
        <c:ser>
          <c:idx val="9"/>
          <c:order val="9"/>
          <c:tx>
            <c:strRef>
              <c:f>Sheet1!$A$11</c:f>
              <c:strCache>
                <c:ptCount val="1"/>
                <c:pt idx="0">
                  <c:v>More than £1,000</c:v>
                </c:pt>
              </c:strCache>
            </c:strRef>
          </c:tx>
          <c:spPr>
            <a:solidFill>
              <a:schemeClr val="accent4">
                <a:lumMod val="60000"/>
              </a:schemeClr>
            </a:solidFill>
            <a:ln>
              <a:noFill/>
            </a:ln>
            <a:effectLst/>
          </c:spPr>
          <c:invertIfNegative val="0"/>
          <c:cat>
            <c:strRef>
              <c:f>Sheet1!$B$1</c:f>
              <c:strCache>
                <c:ptCount val="1"/>
                <c:pt idx="0">
                  <c:v>Column1</c:v>
                </c:pt>
              </c:strCache>
            </c:strRef>
          </c:cat>
          <c:val>
            <c:numRef>
              <c:f>Sheet1!$B$11</c:f>
              <c:numCache>
                <c:formatCode>0%</c:formatCode>
                <c:ptCount val="1"/>
                <c:pt idx="0">
                  <c:v>3.3E-3</c:v>
                </c:pt>
              </c:numCache>
            </c:numRef>
          </c:val>
          <c:extLst>
            <c:ext xmlns:c16="http://schemas.microsoft.com/office/drawing/2014/chart" uri="{C3380CC4-5D6E-409C-BE32-E72D297353CC}">
              <c16:uniqueId val="{0000000A-A975-4EF4-977F-3BBA2E7BF924}"/>
            </c:ext>
          </c:extLst>
        </c:ser>
        <c:ser>
          <c:idx val="10"/>
          <c:order val="10"/>
          <c:tx>
            <c:strRef>
              <c:f>Sheet1!$A$12</c:f>
              <c:strCache>
                <c:ptCount val="1"/>
                <c:pt idx="0">
                  <c:v>Don't know</c:v>
                </c:pt>
              </c:strCache>
            </c:strRef>
          </c:tx>
          <c:spPr>
            <a:solidFill>
              <a:schemeClr val="accent5">
                <a:lumMod val="60000"/>
              </a:schemeClr>
            </a:solidFill>
            <a:ln>
              <a:noFill/>
            </a:ln>
            <a:effectLst/>
          </c:spPr>
          <c:invertIfNegative val="0"/>
          <c:dLbls>
            <c:dLbl>
              <c:idx val="0"/>
              <c:layout>
                <c:manualLayout>
                  <c:x val="-2.8203491969833955E-3"/>
                  <c:y val="-2.1461729776626865E-3"/>
                </c:manualLayout>
              </c:layout>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75-4EF4-977F-3BBA2E7BF924}"/>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Column1</c:v>
                </c:pt>
              </c:strCache>
            </c:strRef>
          </c:cat>
          <c:val>
            <c:numRef>
              <c:f>Sheet1!$B$12</c:f>
              <c:numCache>
                <c:formatCode>0%</c:formatCode>
                <c:ptCount val="1"/>
                <c:pt idx="0">
                  <c:v>0.56359999999999999</c:v>
                </c:pt>
              </c:numCache>
            </c:numRef>
          </c:val>
          <c:extLst>
            <c:ext xmlns:c16="http://schemas.microsoft.com/office/drawing/2014/chart" uri="{C3380CC4-5D6E-409C-BE32-E72D297353CC}">
              <c16:uniqueId val="{0000000B-A975-4EF4-977F-3BBA2E7BF924}"/>
            </c:ext>
          </c:extLst>
        </c:ser>
        <c:dLbls>
          <c:showLegendKey val="0"/>
          <c:showVal val="0"/>
          <c:showCatName val="0"/>
          <c:showSerName val="0"/>
          <c:showPercent val="0"/>
          <c:showBubbleSize val="0"/>
        </c:dLbls>
        <c:gapWidth val="150"/>
        <c:overlap val="100"/>
        <c:axId val="741704464"/>
        <c:axId val="741712784"/>
      </c:barChart>
      <c:catAx>
        <c:axId val="741704464"/>
        <c:scaling>
          <c:orientation val="minMax"/>
        </c:scaling>
        <c:delete val="1"/>
        <c:axPos val="l"/>
        <c:numFmt formatCode="General" sourceLinked="1"/>
        <c:majorTickMark val="none"/>
        <c:minorTickMark val="none"/>
        <c:tickLblPos val="nextTo"/>
        <c:crossAx val="741712784"/>
        <c:crosses val="autoZero"/>
        <c:auto val="1"/>
        <c:lblAlgn val="ctr"/>
        <c:lblOffset val="100"/>
        <c:noMultiLvlLbl val="0"/>
      </c:catAx>
      <c:valAx>
        <c:axId val="741712784"/>
        <c:scaling>
          <c:orientation val="minMax"/>
          <c:max val="1"/>
        </c:scaling>
        <c:delete val="1"/>
        <c:axPos val="b"/>
        <c:numFmt formatCode="0%" sourceLinked="1"/>
        <c:majorTickMark val="none"/>
        <c:minorTickMark val="none"/>
        <c:tickLblPos val="nextTo"/>
        <c:crossAx val="741704464"/>
        <c:crosses val="autoZero"/>
        <c:crossBetween val="between"/>
      </c:valAx>
      <c:spPr>
        <a:noFill/>
        <a:ln>
          <a:noFill/>
        </a:ln>
        <a:effectLst/>
      </c:spPr>
    </c:plotArea>
    <c:legend>
      <c:legendPos val="b"/>
      <c:layout>
        <c:manualLayout>
          <c:xMode val="edge"/>
          <c:yMode val="edge"/>
          <c:x val="2.1951421816866733E-2"/>
          <c:y val="0.51278267927732502"/>
          <c:w val="0.96173774372286314"/>
          <c:h val="0.132290741288831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45659" cy="496332"/>
          </a:xfrm>
          <a:prstGeom prst="rect">
            <a:avLst/>
          </a:prstGeom>
        </p:spPr>
        <p:txBody>
          <a:bodyPr vert="horz" lIns="91369" tIns="45682" rIns="91369" bIns="45682" rtlCol="0"/>
          <a:lstStyle>
            <a:lvl1pPr algn="l">
              <a:defRPr sz="1200"/>
            </a:lvl1pPr>
          </a:lstStyle>
          <a:p>
            <a:endParaRPr lang="da-DK" dirty="0"/>
          </a:p>
        </p:txBody>
      </p:sp>
      <p:sp>
        <p:nvSpPr>
          <p:cNvPr id="3" name="Date Placeholder 2"/>
          <p:cNvSpPr>
            <a:spLocks noGrp="1"/>
          </p:cNvSpPr>
          <p:nvPr>
            <p:ph type="dt" sz="quarter" idx="1"/>
          </p:nvPr>
        </p:nvSpPr>
        <p:spPr>
          <a:xfrm>
            <a:off x="3850446" y="1"/>
            <a:ext cx="2945659" cy="496332"/>
          </a:xfrm>
          <a:prstGeom prst="rect">
            <a:avLst/>
          </a:prstGeom>
        </p:spPr>
        <p:txBody>
          <a:bodyPr vert="horz" lIns="91369" tIns="45682" rIns="91369" bIns="45682" rtlCol="0"/>
          <a:lstStyle>
            <a:lvl1pPr algn="r">
              <a:defRPr sz="1200"/>
            </a:lvl1pPr>
          </a:lstStyle>
          <a:p>
            <a:fld id="{7674AD0C-9412-42D7-83F2-2A92F1E00B73}" type="datetimeFigureOut">
              <a:rPr lang="da-DK" smtClean="0"/>
              <a:t>05-02-2018</a:t>
            </a:fld>
            <a:endParaRPr lang="da-DK" dirty="0"/>
          </a:p>
        </p:txBody>
      </p:sp>
      <p:sp>
        <p:nvSpPr>
          <p:cNvPr id="4" name="Footer Placeholder 3"/>
          <p:cNvSpPr>
            <a:spLocks noGrp="1"/>
          </p:cNvSpPr>
          <p:nvPr>
            <p:ph type="ftr" sz="quarter" idx="2"/>
          </p:nvPr>
        </p:nvSpPr>
        <p:spPr>
          <a:xfrm>
            <a:off x="7" y="9428588"/>
            <a:ext cx="2945659" cy="496332"/>
          </a:xfrm>
          <a:prstGeom prst="rect">
            <a:avLst/>
          </a:prstGeom>
        </p:spPr>
        <p:txBody>
          <a:bodyPr vert="horz" lIns="91369" tIns="45682" rIns="91369" bIns="45682"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50446" y="9428588"/>
            <a:ext cx="2945659" cy="496332"/>
          </a:xfrm>
          <a:prstGeom prst="rect">
            <a:avLst/>
          </a:prstGeom>
        </p:spPr>
        <p:txBody>
          <a:bodyPr vert="horz" lIns="91369" tIns="45682" rIns="91369" bIns="45682" rtlCol="0" anchor="b"/>
          <a:lstStyle>
            <a:lvl1pPr algn="r">
              <a:defRPr sz="1200"/>
            </a:lvl1pPr>
          </a:lstStyle>
          <a:p>
            <a:fld id="{5B7FD5CE-9DA3-4D88-894A-30AD044CDF20}" type="slidenum">
              <a:rPr lang="da-DK" smtClean="0"/>
              <a:t>‹#›</a:t>
            </a:fld>
            <a:endParaRPr lang="da-DK" dirty="0"/>
          </a:p>
        </p:txBody>
      </p:sp>
    </p:spTree>
    <p:extLst>
      <p:ext uri="{BB962C8B-B14F-4D97-AF65-F5344CB8AC3E}">
        <p14:creationId xmlns:p14="http://schemas.microsoft.com/office/powerpoint/2010/main"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45659" cy="496332"/>
          </a:xfrm>
          <a:prstGeom prst="rect">
            <a:avLst/>
          </a:prstGeom>
        </p:spPr>
        <p:txBody>
          <a:bodyPr vert="horz" lIns="91369" tIns="45682" rIns="91369" bIns="45682" rtlCol="0"/>
          <a:lstStyle>
            <a:lvl1pPr algn="l">
              <a:defRPr sz="1200"/>
            </a:lvl1pPr>
          </a:lstStyle>
          <a:p>
            <a:endParaRPr lang="da-DK" dirty="0"/>
          </a:p>
        </p:txBody>
      </p:sp>
      <p:sp>
        <p:nvSpPr>
          <p:cNvPr id="3" name="Date Placeholder 2"/>
          <p:cNvSpPr>
            <a:spLocks noGrp="1"/>
          </p:cNvSpPr>
          <p:nvPr>
            <p:ph type="dt" idx="1"/>
          </p:nvPr>
        </p:nvSpPr>
        <p:spPr>
          <a:xfrm>
            <a:off x="3850446" y="1"/>
            <a:ext cx="2945659" cy="496332"/>
          </a:xfrm>
          <a:prstGeom prst="rect">
            <a:avLst/>
          </a:prstGeom>
        </p:spPr>
        <p:txBody>
          <a:bodyPr vert="horz" lIns="91369" tIns="45682" rIns="91369" bIns="45682" rtlCol="0"/>
          <a:lstStyle>
            <a:lvl1pPr algn="r">
              <a:defRPr sz="1200"/>
            </a:lvl1pPr>
          </a:lstStyle>
          <a:p>
            <a:fld id="{04CAA53E-E84C-44A5-BDDE-33746AB05C3E}" type="datetimeFigureOut">
              <a:rPr lang="da-DK" smtClean="0"/>
              <a:t>05-02-2018</a:t>
            </a:fld>
            <a:endParaRPr lang="da-DK"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69" tIns="45682" rIns="91369" bIns="45682" rtlCol="0" anchor="ctr"/>
          <a:lstStyle/>
          <a:p>
            <a:endParaRPr lang="da-DK"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369" tIns="45682" rIns="91369" bIns="456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7" y="9428588"/>
            <a:ext cx="2945659" cy="496332"/>
          </a:xfrm>
          <a:prstGeom prst="rect">
            <a:avLst/>
          </a:prstGeom>
        </p:spPr>
        <p:txBody>
          <a:bodyPr vert="horz" lIns="91369" tIns="45682" rIns="91369" bIns="45682"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6" y="9428588"/>
            <a:ext cx="2945659" cy="496332"/>
          </a:xfrm>
          <a:prstGeom prst="rect">
            <a:avLst/>
          </a:prstGeom>
        </p:spPr>
        <p:txBody>
          <a:bodyPr vert="horz" lIns="91369" tIns="45682" rIns="91369" bIns="45682" rtlCol="0" anchor="b"/>
          <a:lstStyle>
            <a:lvl1pPr algn="r">
              <a:defRPr sz="1200"/>
            </a:lvl1pPr>
          </a:lstStyle>
          <a:p>
            <a:fld id="{E9CF39DF-D357-4462-9CF7-0DB22330BD4A}" type="slidenum">
              <a:rPr lang="da-DK" smtClean="0"/>
              <a:t>‹#›</a:t>
            </a:fld>
            <a:endParaRPr lang="da-DK" dirty="0"/>
          </a:p>
        </p:txBody>
      </p:sp>
    </p:spTree>
    <p:extLst>
      <p:ext uri="{BB962C8B-B14F-4D97-AF65-F5344CB8AC3E}">
        <p14:creationId xmlns:p14="http://schemas.microsoft.com/office/powerpoint/2010/main"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9144001" cy="2916936"/>
          </a:xfrm>
          <a:prstGeom prst="rect">
            <a:avLst/>
          </a:prstGeom>
        </p:spPr>
      </p:pic>
      <p:sp>
        <p:nvSpPr>
          <p:cNvPr id="9" name="Text Placeholder 8"/>
          <p:cNvSpPr>
            <a:spLocks noGrp="1"/>
          </p:cNvSpPr>
          <p:nvPr userDrawn="1">
            <p:ph type="body" sz="quarter" idx="10" hasCustomPrompt="1"/>
          </p:nvPr>
        </p:nvSpPr>
        <p:spPr>
          <a:xfrm>
            <a:off x="282442" y="4847207"/>
            <a:ext cx="8580597" cy="792783"/>
          </a:xfrm>
          <a:prstGeom prst="rect">
            <a:avLst/>
          </a:prstGeom>
        </p:spPr>
        <p:txBody>
          <a:bodyPr>
            <a:normAutofit/>
          </a:bodyPr>
          <a:lstStyle>
            <a:lvl1pPr marL="0" indent="0" algn="l">
              <a:spcBef>
                <a:spcPts val="0"/>
              </a:spcBef>
              <a:buNone/>
              <a:defRPr sz="18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4" name="Picture Placeholder 3"/>
          <p:cNvSpPr>
            <a:spLocks noGrp="1"/>
          </p:cNvSpPr>
          <p:nvPr>
            <p:ph type="pic" sz="quarter" idx="11" hasCustomPrompt="1"/>
          </p:nvPr>
        </p:nvSpPr>
        <p:spPr>
          <a:xfrm>
            <a:off x="285428" y="5850552"/>
            <a:ext cx="1657350" cy="593725"/>
          </a:xfrm>
          <a:solidFill>
            <a:schemeClr val="bg2"/>
          </a:solidFill>
        </p:spPr>
        <p:txBody>
          <a:bodyPr anchor="ctr"/>
          <a:lstStyle>
            <a:lvl1pPr marL="0" indent="0" algn="ctr">
              <a:buNone/>
              <a:defRPr>
                <a:solidFill>
                  <a:schemeClr val="bg1"/>
                </a:solidFill>
              </a:defRPr>
            </a:lvl1pPr>
          </a:lstStyle>
          <a:p>
            <a:r>
              <a:rPr lang="en-GB" dirty="0"/>
              <a:t>Logo</a:t>
            </a:r>
          </a:p>
        </p:txBody>
      </p:sp>
      <p:sp>
        <p:nvSpPr>
          <p:cNvPr id="8" name="Text Placeholder 2"/>
          <p:cNvSpPr>
            <a:spLocks noGrp="1"/>
          </p:cNvSpPr>
          <p:nvPr>
            <p:ph type="body" sz="quarter" idx="12" hasCustomPrompt="1"/>
          </p:nvPr>
        </p:nvSpPr>
        <p:spPr>
          <a:xfrm>
            <a:off x="282575" y="3502325"/>
            <a:ext cx="8580438" cy="1294083"/>
          </a:xfrm>
        </p:spPr>
        <p:txBody>
          <a:bodyPr anchor="b" anchorCtr="0">
            <a:normAutofit/>
          </a:bodyPr>
          <a:lstStyle>
            <a:lvl1pPr marL="0" indent="0">
              <a:spcBef>
                <a:spcPts val="0"/>
              </a:spcBef>
              <a:buNone/>
              <a:defRPr sz="4800">
                <a:solidFill>
                  <a:srgbClr val="000000"/>
                </a:solidFill>
              </a:defRPr>
            </a:lvl1pPr>
          </a:lstStyle>
          <a:p>
            <a:pPr lvl="0"/>
            <a:r>
              <a:rPr lang="en-US" dirty="0"/>
              <a:t>Report title</a:t>
            </a:r>
          </a:p>
        </p:txBody>
      </p:sp>
      <p:pic>
        <p:nvPicPr>
          <p:cNvPr id="10" name="Picture 9" descr="YouGov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pic>
        <p:nvPicPr>
          <p:cNvPr id="11" name="Picture 2" descr="Z:\Clients\X, Y , Z\YouGov\Job Ref 4754 - Template Refinements\Artwork\Designer Artwork - Icons, EPS Illustrator Files\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5954" b="73020"/>
          <a:stretch/>
        </p:blipFill>
        <p:spPr bwMode="auto">
          <a:xfrm>
            <a:off x="8740775" y="6139689"/>
            <a:ext cx="45719" cy="642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05348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82443" y="3070642"/>
            <a:ext cx="8580597" cy="792783"/>
          </a:xfrm>
          <a:prstGeom prst="rect">
            <a:avLst/>
          </a:prstGeom>
        </p:spPr>
        <p:txBody>
          <a:bodyPr lIns="90000">
            <a:noAutofit/>
          </a:bodyPr>
          <a:lstStyle>
            <a:lvl1pPr marL="0" indent="0" algn="l">
              <a:spcBef>
                <a:spcPts val="0"/>
              </a:spcBef>
              <a:buNone/>
              <a:defRPr sz="2400" i="1"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7" name="Text Placeholder 2"/>
          <p:cNvSpPr>
            <a:spLocks noGrp="1"/>
          </p:cNvSpPr>
          <p:nvPr>
            <p:ph type="body" sz="quarter" idx="13" hasCustomPrompt="1"/>
          </p:nvPr>
        </p:nvSpPr>
        <p:spPr>
          <a:xfrm>
            <a:off x="282575" y="196855"/>
            <a:ext cx="8580438" cy="2822390"/>
          </a:xfrm>
        </p:spPr>
        <p:txBody>
          <a:bodyPr anchor="b" anchorCtr="0">
            <a:normAutofit/>
          </a:bodyPr>
          <a:lstStyle>
            <a:lvl1pPr marL="0" indent="0">
              <a:spcBef>
                <a:spcPts val="0"/>
              </a:spcBef>
              <a:buNone/>
              <a:defRPr sz="4800" b="0">
                <a:solidFill>
                  <a:schemeClr val="bg1"/>
                </a:solidFill>
              </a:defRPr>
            </a:lvl1pPr>
          </a:lstStyle>
          <a:p>
            <a:pPr lvl="0"/>
            <a:r>
              <a:rPr lang="en-US" dirty="0"/>
              <a:t>Quote or Question</a:t>
            </a:r>
          </a:p>
        </p:txBody>
      </p:sp>
    </p:spTree>
    <p:extLst>
      <p:ext uri="{BB962C8B-B14F-4D97-AF65-F5344CB8AC3E}">
        <p14:creationId xmlns:p14="http://schemas.microsoft.com/office/powerpoint/2010/main" val="20292598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282442" y="2024063"/>
            <a:ext cx="8580569"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16"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Section</a:t>
            </a:r>
          </a:p>
        </p:txBody>
      </p:sp>
      <p:pic>
        <p:nvPicPr>
          <p:cNvPr id="12" name="Picture 11"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59748" y="6283670"/>
            <a:ext cx="1757610" cy="408746"/>
          </a:xfrm>
          <a:prstGeom prst="rect">
            <a:avLst/>
          </a:prstGeom>
        </p:spPr>
      </p:pic>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
        <p:nvSpPr>
          <p:cNvPr id="9"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8" name="Picture 2" descr="http://www.mercury.edu.lk/sites/default/files/cisi.gif">
            <a:extLst>
              <a:ext uri="{FF2B5EF4-FFF2-40B4-BE49-F238E27FC236}">
                <a16:creationId xmlns:a16="http://schemas.microsoft.com/office/drawing/2014/main" id="{8A70DC89-0194-4962-A19C-B014EA8BBCA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916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ext Placeholder 8"/>
          <p:cNvSpPr>
            <a:spLocks noGrp="1"/>
          </p:cNvSpPr>
          <p:nvPr>
            <p:ph type="body" sz="quarter" idx="10" hasCustomPrompt="1"/>
          </p:nvPr>
        </p:nvSpPr>
        <p:spPr>
          <a:xfrm>
            <a:off x="282445" y="1700213"/>
            <a:ext cx="8580568"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12"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Section</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308" y="6266639"/>
            <a:ext cx="1757610" cy="408746"/>
          </a:xfrm>
          <a:prstGeom prst="rect">
            <a:avLst/>
          </a:prstGeom>
        </p:spPr>
      </p:pic>
      <p:sp>
        <p:nvSpPr>
          <p:cNvPr id="17" name="Rectangle 16"/>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11" name="Picture 2" descr="http://www.mercury.edu.lk/sites/default/files/cisi.gif">
            <a:extLst>
              <a:ext uri="{FF2B5EF4-FFF2-40B4-BE49-F238E27FC236}">
                <a16:creationId xmlns:a16="http://schemas.microsoft.com/office/drawing/2014/main" id="{4FE6CB37-3C70-43CD-B604-6FF753CBD3B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749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282575" y="1376364"/>
            <a:ext cx="8580438"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5"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2562232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6192838" y="2744303"/>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Rectangle 20"/>
          <p:cNvSpPr/>
          <p:nvPr userDrawn="1"/>
        </p:nvSpPr>
        <p:spPr>
          <a:xfrm>
            <a:off x="6192838" y="3936385"/>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Rectangle 21"/>
          <p:cNvSpPr/>
          <p:nvPr userDrawn="1"/>
        </p:nvSpPr>
        <p:spPr>
          <a:xfrm>
            <a:off x="6192838" y="5128467"/>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 name="Rectangle 18"/>
          <p:cNvSpPr/>
          <p:nvPr userDrawn="1"/>
        </p:nvSpPr>
        <p:spPr>
          <a:xfrm>
            <a:off x="6192838" y="1552221"/>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p:cNvGrpSpPr/>
          <p:nvPr userDrawn="1"/>
        </p:nvGrpSpPr>
        <p:grpSpPr>
          <a:xfrm>
            <a:off x="4643438"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grpSp>
      <p:grpSp>
        <p:nvGrpSpPr>
          <p:cNvPr id="8" name="Group 7"/>
          <p:cNvGrpSpPr/>
          <p:nvPr userDrawn="1"/>
        </p:nvGrpSpPr>
        <p:grpSpPr>
          <a:xfrm>
            <a:off x="4643438"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4643438"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4643438"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18" name="Picture Placeholder 17"/>
          <p:cNvSpPr>
            <a:spLocks noGrp="1"/>
          </p:cNvSpPr>
          <p:nvPr>
            <p:ph type="pic" sz="quarter" idx="12"/>
          </p:nvPr>
        </p:nvSpPr>
        <p:spPr>
          <a:xfrm>
            <a:off x="282575" y="1376363"/>
            <a:ext cx="4217987" cy="4608000"/>
          </a:xfrm>
        </p:spPr>
        <p:txBody>
          <a:bodyPr/>
          <a:lstStyle/>
          <a:p>
            <a:r>
              <a:rPr lang="en-US" dirty="0"/>
              <a:t>Click icon to add picture</a:t>
            </a:r>
            <a:endParaRPr lang="en-GB" dirty="0"/>
          </a:p>
        </p:txBody>
      </p:sp>
      <p:sp>
        <p:nvSpPr>
          <p:cNvPr id="24" name="Text Placeholder 23"/>
          <p:cNvSpPr>
            <a:spLocks noGrp="1"/>
          </p:cNvSpPr>
          <p:nvPr>
            <p:ph type="body" sz="quarter" idx="13"/>
          </p:nvPr>
        </p:nvSpPr>
        <p:spPr>
          <a:xfrm>
            <a:off x="6293225" y="1549400"/>
            <a:ext cx="2569788" cy="688975"/>
          </a:xfrm>
        </p:spPr>
        <p:txBody>
          <a:bodyPr anchor="ctr"/>
          <a:lstStyle>
            <a:lvl1pPr marL="0" indent="0">
              <a:buNone/>
              <a:defRPr>
                <a:solidFill>
                  <a:schemeClr val="bg1"/>
                </a:solidFill>
              </a:defRPr>
            </a:lvl1pPr>
          </a:lstStyle>
          <a:p>
            <a:pPr lvl="0"/>
            <a:r>
              <a:rPr lang="en-US"/>
              <a:t>Click to edit Master text styles</a:t>
            </a:r>
          </a:p>
        </p:txBody>
      </p:sp>
      <p:sp>
        <p:nvSpPr>
          <p:cNvPr id="25" name="Text Placeholder 23"/>
          <p:cNvSpPr>
            <a:spLocks noGrp="1"/>
          </p:cNvSpPr>
          <p:nvPr>
            <p:ph type="body" sz="quarter" idx="14"/>
          </p:nvPr>
        </p:nvSpPr>
        <p:spPr>
          <a:xfrm>
            <a:off x="6293224" y="2732741"/>
            <a:ext cx="2569789" cy="688975"/>
          </a:xfrm>
        </p:spPr>
        <p:txBody>
          <a:bodyPr anchor="ctr"/>
          <a:lstStyle>
            <a:lvl1pPr marL="0" indent="0">
              <a:buNone/>
              <a:defRPr>
                <a:solidFill>
                  <a:schemeClr val="bg1"/>
                </a:solidFill>
              </a:defRPr>
            </a:lvl1pPr>
          </a:lstStyle>
          <a:p>
            <a:pPr lvl="0"/>
            <a:r>
              <a:rPr lang="en-US"/>
              <a:t>Click to edit Master text styles</a:t>
            </a:r>
          </a:p>
        </p:txBody>
      </p:sp>
      <p:sp>
        <p:nvSpPr>
          <p:cNvPr id="26" name="Text Placeholder 23"/>
          <p:cNvSpPr>
            <a:spLocks noGrp="1"/>
          </p:cNvSpPr>
          <p:nvPr>
            <p:ph type="body" sz="quarter" idx="15"/>
          </p:nvPr>
        </p:nvSpPr>
        <p:spPr>
          <a:xfrm>
            <a:off x="6293225" y="3947234"/>
            <a:ext cx="2569788" cy="688975"/>
          </a:xfrm>
        </p:spPr>
        <p:txBody>
          <a:bodyPr anchor="ctr"/>
          <a:lstStyle>
            <a:lvl1pPr marL="0" indent="0">
              <a:buNone/>
              <a:defRPr>
                <a:solidFill>
                  <a:schemeClr val="bg1"/>
                </a:solidFill>
              </a:defRPr>
            </a:lvl1pPr>
          </a:lstStyle>
          <a:p>
            <a:pPr lvl="0"/>
            <a:r>
              <a:rPr lang="en-US"/>
              <a:t>Click to edit Master text styles</a:t>
            </a:r>
          </a:p>
        </p:txBody>
      </p:sp>
      <p:sp>
        <p:nvSpPr>
          <p:cNvPr id="27" name="Text Placeholder 23"/>
          <p:cNvSpPr>
            <a:spLocks noGrp="1"/>
          </p:cNvSpPr>
          <p:nvPr>
            <p:ph type="body" sz="quarter" idx="16"/>
          </p:nvPr>
        </p:nvSpPr>
        <p:spPr>
          <a:xfrm>
            <a:off x="6293224" y="5119817"/>
            <a:ext cx="2569789" cy="688975"/>
          </a:xfrm>
        </p:spPr>
        <p:txBody>
          <a:bodyPr anchor="ctr"/>
          <a:lstStyle>
            <a:lvl1pPr marL="0" indent="0">
              <a:buNone/>
              <a:defRPr>
                <a:solidFill>
                  <a:schemeClr val="bg1"/>
                </a:solidFill>
              </a:defRPr>
            </a:lvl1pPr>
          </a:lstStyle>
          <a:p>
            <a:pPr lvl="0"/>
            <a:r>
              <a:rPr lang="en-US"/>
              <a:t>Click to edit Master text styles</a:t>
            </a:r>
          </a:p>
        </p:txBody>
      </p:sp>
      <p:sp>
        <p:nvSpPr>
          <p:cNvPr id="29"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28"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31" name="Picture 2" descr="http://www.mercury.edu.lk/sites/default/files/cisi.gif">
            <a:extLst>
              <a:ext uri="{FF2B5EF4-FFF2-40B4-BE49-F238E27FC236}">
                <a16:creationId xmlns:a16="http://schemas.microsoft.com/office/drawing/2014/main" id="{F227F244-2370-46BC-8F24-A4A7FEA715D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467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282576" y="1549400"/>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a:t>Click to edit Master text styles</a:t>
            </a:r>
          </a:p>
        </p:txBody>
      </p:sp>
      <p:sp>
        <p:nvSpPr>
          <p:cNvPr id="25" name="Text Placeholder 23"/>
          <p:cNvSpPr>
            <a:spLocks noGrp="1"/>
          </p:cNvSpPr>
          <p:nvPr>
            <p:ph type="body" sz="quarter" idx="14"/>
          </p:nvPr>
        </p:nvSpPr>
        <p:spPr>
          <a:xfrm>
            <a:off x="281612" y="2732741"/>
            <a:ext cx="2511511" cy="688975"/>
          </a:xfrm>
          <a:solidFill>
            <a:schemeClr val="bg2">
              <a:lumMod val="60000"/>
              <a:lumOff val="40000"/>
            </a:schemeClr>
          </a:solidFill>
        </p:spPr>
        <p:txBody>
          <a:bodyPr anchor="ctr"/>
          <a:lstStyle>
            <a:lvl1pPr marL="0" indent="0">
              <a:buNone/>
              <a:defRPr>
                <a:solidFill>
                  <a:schemeClr val="bg1"/>
                </a:solidFill>
              </a:defRPr>
            </a:lvl1pPr>
          </a:lstStyle>
          <a:p>
            <a:pPr lvl="0"/>
            <a:r>
              <a:rPr lang="en-US"/>
              <a:t>Click to edit Master text styles</a:t>
            </a:r>
          </a:p>
        </p:txBody>
      </p:sp>
      <p:sp>
        <p:nvSpPr>
          <p:cNvPr id="26" name="Text Placeholder 23"/>
          <p:cNvSpPr>
            <a:spLocks noGrp="1"/>
          </p:cNvSpPr>
          <p:nvPr>
            <p:ph type="body" sz="quarter" idx="15"/>
          </p:nvPr>
        </p:nvSpPr>
        <p:spPr>
          <a:xfrm>
            <a:off x="281256" y="3947234"/>
            <a:ext cx="2511867" cy="688975"/>
          </a:xfrm>
          <a:solidFill>
            <a:schemeClr val="bg2">
              <a:lumMod val="60000"/>
              <a:lumOff val="40000"/>
            </a:schemeClr>
          </a:solidFill>
        </p:spPr>
        <p:txBody>
          <a:bodyPr anchor="ctr"/>
          <a:lstStyle>
            <a:lvl1pPr marL="0" indent="0">
              <a:buNone/>
              <a:defRPr>
                <a:solidFill>
                  <a:schemeClr val="bg1"/>
                </a:solidFill>
              </a:defRPr>
            </a:lvl1pPr>
          </a:lstStyle>
          <a:p>
            <a:pPr lvl="0"/>
            <a:r>
              <a:rPr lang="en-US"/>
              <a:t>Click to edit Master text styles</a:t>
            </a:r>
          </a:p>
        </p:txBody>
      </p:sp>
      <p:sp>
        <p:nvSpPr>
          <p:cNvPr id="27" name="Text Placeholder 23"/>
          <p:cNvSpPr>
            <a:spLocks noGrp="1"/>
          </p:cNvSpPr>
          <p:nvPr>
            <p:ph type="body" sz="quarter" idx="16"/>
          </p:nvPr>
        </p:nvSpPr>
        <p:spPr>
          <a:xfrm>
            <a:off x="282576" y="5119817"/>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a:t>Click to edit Master text styles</a:t>
            </a:r>
          </a:p>
        </p:txBody>
      </p:sp>
      <p:sp>
        <p:nvSpPr>
          <p:cNvPr id="18" name="Picture Placeholder 17"/>
          <p:cNvSpPr>
            <a:spLocks noGrp="1"/>
          </p:cNvSpPr>
          <p:nvPr>
            <p:ph type="pic" sz="quarter" idx="12"/>
          </p:nvPr>
        </p:nvSpPr>
        <p:spPr>
          <a:xfrm>
            <a:off x="4533901" y="1376363"/>
            <a:ext cx="4329112" cy="4608000"/>
          </a:xfrm>
        </p:spPr>
        <p:txBody>
          <a:bodyPr/>
          <a:lstStyle/>
          <a:p>
            <a:r>
              <a:rPr lang="en-US" dirty="0"/>
              <a:t>Click icon to add picture</a:t>
            </a:r>
            <a:endParaRPr lang="en-GB" dirty="0"/>
          </a:p>
        </p:txBody>
      </p:sp>
      <p:grpSp>
        <p:nvGrpSpPr>
          <p:cNvPr id="5" name="Group 4"/>
          <p:cNvGrpSpPr/>
          <p:nvPr userDrawn="1"/>
        </p:nvGrpSpPr>
        <p:grpSpPr>
          <a:xfrm>
            <a:off x="2793123"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8" name="Group 7"/>
          <p:cNvGrpSpPr/>
          <p:nvPr userDrawn="1"/>
        </p:nvGrpSpPr>
        <p:grpSpPr>
          <a:xfrm>
            <a:off x="2793123"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2793123"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2793123"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23"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21"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28" name="Picture 2" descr="http://www.mercury.edu.lk/sites/default/files/cisi.gif">
            <a:extLst>
              <a:ext uri="{FF2B5EF4-FFF2-40B4-BE49-F238E27FC236}">
                <a16:creationId xmlns:a16="http://schemas.microsoft.com/office/drawing/2014/main" id="{894F01BC-39E6-4883-AAB8-8C0C164ACB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570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1587" y="162352"/>
            <a:ext cx="9144000" cy="6695648"/>
          </a:xfrm>
          <a:solidFill>
            <a:schemeClr val="bg2">
              <a:lumMod val="60000"/>
              <a:lumOff val="40000"/>
            </a:schemeClr>
          </a:solidFill>
        </p:spPr>
        <p:txBody>
          <a:bodyPr/>
          <a:lstStyle>
            <a:lvl1pPr marL="0" indent="0">
              <a:buNone/>
              <a:defRPr/>
            </a:lvl1pPr>
          </a:lstStyle>
          <a:p>
            <a:r>
              <a:rPr lang="en-US" dirty="0"/>
              <a:t>Click icon to add picture</a:t>
            </a:r>
            <a:endParaRPr lang="en-GB" dirty="0"/>
          </a:p>
        </p:txBody>
      </p:sp>
      <p:sp>
        <p:nvSpPr>
          <p:cNvPr id="6" name="Text Placeholder 2"/>
          <p:cNvSpPr>
            <a:spLocks noGrp="1"/>
          </p:cNvSpPr>
          <p:nvPr>
            <p:ph type="body" sz="quarter" idx="18" hasCustomPrompt="1"/>
          </p:nvPr>
        </p:nvSpPr>
        <p:spPr>
          <a:xfrm>
            <a:off x="280988" y="5280025"/>
            <a:ext cx="8580438" cy="738188"/>
          </a:xfrm>
        </p:spPr>
        <p:txBody>
          <a:bodyPr tIns="36000" anchor="t" anchorCtr="0">
            <a:normAutofit/>
          </a:bodyPr>
          <a:lstStyle>
            <a:lvl1pPr marL="0" indent="0">
              <a:buNone/>
              <a:defRPr sz="2800" b="0" baseline="0">
                <a:solidFill>
                  <a:srgbClr val="595959"/>
                </a:solidFill>
              </a:defRPr>
            </a:lvl1pPr>
          </a:lstStyle>
          <a:p>
            <a:pPr lvl="0"/>
            <a:r>
              <a:rPr lang="en-US" dirty="0"/>
              <a:t>Insert Subtitle Text Here</a:t>
            </a:r>
          </a:p>
        </p:txBody>
      </p:sp>
      <p:sp>
        <p:nvSpPr>
          <p:cNvPr id="10" name="Text Placeholder 6"/>
          <p:cNvSpPr>
            <a:spLocks noGrp="1"/>
          </p:cNvSpPr>
          <p:nvPr>
            <p:ph type="body" sz="quarter" idx="14" hasCustomPrompt="1"/>
          </p:nvPr>
        </p:nvSpPr>
        <p:spPr>
          <a:xfrm>
            <a:off x="280194" y="3921918"/>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Tree>
    <p:extLst>
      <p:ext uri="{BB962C8B-B14F-4D97-AF65-F5344CB8AC3E}">
        <p14:creationId xmlns:p14="http://schemas.microsoft.com/office/powerpoint/2010/main" val="2496350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6695648"/>
          </a:xfrm>
          <a:solidFill>
            <a:schemeClr val="bg2">
              <a:lumMod val="60000"/>
              <a:lumOff val="40000"/>
            </a:schemeClr>
          </a:solidFill>
        </p:spPr>
        <p:txBody>
          <a:bodyPr/>
          <a:lstStyle>
            <a:lvl1pPr marL="0" indent="0">
              <a:buNone/>
              <a:defRPr/>
            </a:lvl1pPr>
          </a:lstStyle>
          <a:p>
            <a:r>
              <a:rPr lang="en-US" dirty="0"/>
              <a:t>Click icon to add picture</a:t>
            </a:r>
            <a:endParaRPr lang="en-GB" dirty="0"/>
          </a:p>
        </p:txBody>
      </p:sp>
      <p:sp>
        <p:nvSpPr>
          <p:cNvPr id="6" name="Text Placeholder 2"/>
          <p:cNvSpPr>
            <a:spLocks noGrp="1"/>
          </p:cNvSpPr>
          <p:nvPr>
            <p:ph type="body" sz="quarter" idx="18" hasCustomPrompt="1"/>
          </p:nvPr>
        </p:nvSpPr>
        <p:spPr>
          <a:xfrm>
            <a:off x="282574" y="3407429"/>
            <a:ext cx="8580439" cy="792062"/>
          </a:xfrm>
        </p:spPr>
        <p:txBody>
          <a:bodyPr tIns="36000" anchor="t" anchorCtr="0">
            <a:normAutofit/>
          </a:bodyPr>
          <a:lstStyle>
            <a:lvl1pPr marL="0" indent="0">
              <a:buNone/>
              <a:defRPr sz="2800" b="0" baseline="0">
                <a:solidFill>
                  <a:srgbClr val="595959"/>
                </a:solidFill>
              </a:defRPr>
            </a:lvl1pPr>
          </a:lstStyle>
          <a:p>
            <a:pPr lvl="0"/>
            <a:r>
              <a:rPr lang="en-US" dirty="0"/>
              <a:t>Insert Subtitle Text Here</a:t>
            </a:r>
          </a:p>
        </p:txBody>
      </p:sp>
      <p:sp>
        <p:nvSpPr>
          <p:cNvPr id="10" name="Text Placeholder 6"/>
          <p:cNvSpPr>
            <a:spLocks noGrp="1"/>
          </p:cNvSpPr>
          <p:nvPr>
            <p:ph type="body" sz="quarter" idx="14" hasCustomPrompt="1"/>
          </p:nvPr>
        </p:nvSpPr>
        <p:spPr>
          <a:xfrm>
            <a:off x="280194" y="2023924"/>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Tree>
    <p:extLst>
      <p:ext uri="{BB962C8B-B14F-4D97-AF65-F5344CB8AC3E}">
        <p14:creationId xmlns:p14="http://schemas.microsoft.com/office/powerpoint/2010/main" val="322864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3771474"/>
          </a:xfrm>
          <a:solidFill>
            <a:schemeClr val="bg2">
              <a:lumMod val="60000"/>
              <a:lumOff val="40000"/>
            </a:schemeClr>
          </a:solidFill>
        </p:spPr>
        <p:txBody>
          <a:bodyPr/>
          <a:lstStyle>
            <a:lvl1pPr marL="0" indent="0">
              <a:buNone/>
              <a:defRPr/>
            </a:lvl1pPr>
          </a:lstStyle>
          <a:p>
            <a:r>
              <a:rPr lang="en-US" dirty="0"/>
              <a:t>Click icon to add picture</a:t>
            </a:r>
            <a:endParaRPr lang="en-GB" dirty="0"/>
          </a:p>
        </p:txBody>
      </p:sp>
      <p:sp>
        <p:nvSpPr>
          <p:cNvPr id="6" name="Text Placeholder 2"/>
          <p:cNvSpPr>
            <a:spLocks noGrp="1"/>
          </p:cNvSpPr>
          <p:nvPr>
            <p:ph type="body" sz="quarter" idx="18" hasCustomPrompt="1"/>
          </p:nvPr>
        </p:nvSpPr>
        <p:spPr>
          <a:xfrm>
            <a:off x="282575" y="5356226"/>
            <a:ext cx="8580438" cy="636587"/>
          </a:xfrm>
        </p:spPr>
        <p:txBody>
          <a:bodyPr tIns="36000" anchor="t" anchorCtr="0">
            <a:normAutofit/>
          </a:bodyPr>
          <a:lstStyle>
            <a:lvl1pPr marL="0" indent="0" algn="l">
              <a:buNone/>
              <a:defRPr sz="2800" b="0" baseline="0">
                <a:solidFill>
                  <a:srgbClr val="595959"/>
                </a:solidFill>
              </a:defRPr>
            </a:lvl1pPr>
          </a:lstStyle>
          <a:p>
            <a:pPr lvl="0"/>
            <a:r>
              <a:rPr lang="en-US" dirty="0"/>
              <a:t>Insert Subtitle Text Here</a:t>
            </a:r>
          </a:p>
        </p:txBody>
      </p:sp>
      <p:sp>
        <p:nvSpPr>
          <p:cNvPr id="10" name="Text Placeholder 6"/>
          <p:cNvSpPr>
            <a:spLocks noGrp="1"/>
          </p:cNvSpPr>
          <p:nvPr>
            <p:ph type="body" sz="quarter" idx="14" hasCustomPrompt="1"/>
          </p:nvPr>
        </p:nvSpPr>
        <p:spPr>
          <a:xfrm>
            <a:off x="280194" y="3921920"/>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
        <p:nvSpPr>
          <p:cNvPr id="8"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9" name="Picture 2" descr="http://www.mercury.edu.lk/sites/default/files/cisi.gif">
            <a:extLst>
              <a:ext uri="{FF2B5EF4-FFF2-40B4-BE49-F238E27FC236}">
                <a16:creationId xmlns:a16="http://schemas.microsoft.com/office/drawing/2014/main" id="{BD593C89-43EC-4B1F-AB4D-A696DF4FA77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13202" y="162351"/>
            <a:ext cx="1318328" cy="63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110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682214"/>
            <a:ext cx="8580438" cy="413286"/>
          </a:xfrm>
        </p:spPr>
        <p:txBody>
          <a:bodyPr anchor="t">
            <a:normAutofit/>
          </a:bodyPr>
          <a:lstStyle>
            <a:lvl1pPr marL="0" indent="0">
              <a:buNone/>
              <a:defRPr sz="2000" i="1">
                <a:solidFill>
                  <a:srgbClr val="595959"/>
                </a:solidFill>
              </a:defRPr>
            </a:lvl1pPr>
          </a:lstStyle>
          <a:p>
            <a:pPr lvl="0"/>
            <a:r>
              <a:rPr lang="en-US" dirty="0"/>
              <a:t>Question Text</a:t>
            </a:r>
          </a:p>
        </p:txBody>
      </p:sp>
      <p:sp>
        <p:nvSpPr>
          <p:cNvPr id="6" name="Text Placeholder 2"/>
          <p:cNvSpPr>
            <a:spLocks noGrp="1"/>
          </p:cNvSpPr>
          <p:nvPr>
            <p:ph type="body" sz="quarter" idx="18" hasCustomPrompt="1"/>
          </p:nvPr>
        </p:nvSpPr>
        <p:spPr>
          <a:xfrm>
            <a:off x="282575" y="1065905"/>
            <a:ext cx="8580438" cy="533100"/>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a:t>Insert Subtitle Text Here</a:t>
            </a:r>
          </a:p>
        </p:txBody>
      </p:sp>
      <p:sp>
        <p:nvSpPr>
          <p:cNvPr id="3" name="Content Placeholder 2"/>
          <p:cNvSpPr>
            <a:spLocks noGrp="1"/>
          </p:cNvSpPr>
          <p:nvPr>
            <p:ph sz="quarter" idx="23"/>
          </p:nvPr>
        </p:nvSpPr>
        <p:spPr>
          <a:xfrm>
            <a:off x="282575" y="2149958"/>
            <a:ext cx="8580438" cy="3476141"/>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4"/>
          <p:cNvSpPr>
            <a:spLocks noGrp="1"/>
          </p:cNvSpPr>
          <p:nvPr>
            <p:ph sz="quarter" idx="15" hasCustomPrompt="1"/>
          </p:nvPr>
        </p:nvSpPr>
        <p:spPr>
          <a:xfrm>
            <a:off x="282426" y="5699126"/>
            <a:ext cx="8571212"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8"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11" name="Picture 2" descr="http://www.mercury.edu.lk/sites/default/files/cisi.gif">
            <a:extLst>
              <a:ext uri="{FF2B5EF4-FFF2-40B4-BE49-F238E27FC236}">
                <a16:creationId xmlns:a16="http://schemas.microsoft.com/office/drawing/2014/main" id="{F03349D3-051C-421C-BD21-C31CEA02814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999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282575" y="1598615"/>
            <a:ext cx="8580438" cy="4301962"/>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ext Placeholder 5"/>
          <p:cNvSpPr>
            <a:spLocks noGrp="1"/>
          </p:cNvSpPr>
          <p:nvPr>
            <p:ph type="body" sz="quarter" idx="13" hasCustomPrompt="1"/>
          </p:nvPr>
        </p:nvSpPr>
        <p:spPr>
          <a:xfrm>
            <a:off x="419561" y="1615865"/>
            <a:ext cx="8318998"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a:t>Lorem ipsum dolor sit </a:t>
            </a:r>
            <a:r>
              <a:rPr lang="en-US" dirty="0" err="1"/>
              <a:t>amet</a:t>
            </a:r>
            <a:endParaRPr lang="en-US" dirty="0"/>
          </a:p>
        </p:txBody>
      </p:sp>
      <p:sp>
        <p:nvSpPr>
          <p:cNvPr id="9"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Contents</a:t>
            </a:r>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920064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ll text Subtitle Question Objects">
    <p:spTree>
      <p:nvGrpSpPr>
        <p:cNvPr id="1" name=""/>
        <p:cNvGrpSpPr/>
        <p:nvPr/>
      </p:nvGrpSpPr>
      <p:grpSpPr>
        <a:xfrm>
          <a:off x="0" y="0"/>
          <a:ext cx="0" cy="0"/>
          <a:chOff x="0" y="0"/>
          <a:chExt cx="0" cy="0"/>
        </a:xfrm>
      </p:grpSpPr>
      <p:sp>
        <p:nvSpPr>
          <p:cNvPr id="6" name="Text Placeholder 2"/>
          <p:cNvSpPr>
            <a:spLocks noGrp="1"/>
          </p:cNvSpPr>
          <p:nvPr>
            <p:ph type="body" sz="quarter" idx="18" hasCustomPrompt="1"/>
          </p:nvPr>
        </p:nvSpPr>
        <p:spPr>
          <a:xfrm>
            <a:off x="282575" y="1051263"/>
            <a:ext cx="8580438" cy="52353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a:t>Insert Subtitle Text Here</a:t>
            </a:r>
          </a:p>
        </p:txBody>
      </p:sp>
      <p:sp>
        <p:nvSpPr>
          <p:cNvPr id="3" name="Content Placeholder 2"/>
          <p:cNvSpPr>
            <a:spLocks noGrp="1"/>
          </p:cNvSpPr>
          <p:nvPr>
            <p:ph sz="quarter" idx="23"/>
          </p:nvPr>
        </p:nvSpPr>
        <p:spPr>
          <a:xfrm>
            <a:off x="4574462" y="1624013"/>
            <a:ext cx="4288551" cy="40005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2"/>
          <p:cNvSpPr>
            <a:spLocks noGrp="1"/>
          </p:cNvSpPr>
          <p:nvPr>
            <p:ph type="pic" sz="quarter" idx="24"/>
          </p:nvPr>
        </p:nvSpPr>
        <p:spPr>
          <a:xfrm>
            <a:off x="282575" y="1624013"/>
            <a:ext cx="4074331" cy="4000500"/>
          </a:xfrm>
          <a:solidFill>
            <a:schemeClr val="bg2">
              <a:lumMod val="60000"/>
              <a:lumOff val="40000"/>
            </a:schemeClr>
          </a:solidFill>
        </p:spPr>
        <p:txBody>
          <a:bodyPr/>
          <a:lstStyle>
            <a:lvl1pPr>
              <a:defRPr>
                <a:solidFill>
                  <a:srgbClr val="595959"/>
                </a:solidFill>
              </a:defRPr>
            </a:lvl1pPr>
          </a:lstStyle>
          <a:p>
            <a:r>
              <a:rPr lang="en-US" dirty="0"/>
              <a:t>Click icon to add picture</a:t>
            </a:r>
            <a:endParaRPr lang="en-GB" dirty="0"/>
          </a:p>
        </p:txBody>
      </p:sp>
      <p:sp>
        <p:nvSpPr>
          <p:cNvPr id="11" name="Content Placeholder 4"/>
          <p:cNvSpPr>
            <a:spLocks noGrp="1"/>
          </p:cNvSpPr>
          <p:nvPr>
            <p:ph sz="quarter" idx="15" hasCustomPrompt="1"/>
          </p:nvPr>
        </p:nvSpPr>
        <p:spPr>
          <a:xfrm>
            <a:off x="282575" y="5700713"/>
            <a:ext cx="8571063"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0"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8"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12" name="Picture 2" descr="http://www.mercury.edu.lk/sites/default/files/cisi.gif">
            <a:extLst>
              <a:ext uri="{FF2B5EF4-FFF2-40B4-BE49-F238E27FC236}">
                <a16:creationId xmlns:a16="http://schemas.microsoft.com/office/drawing/2014/main" id="{3A7383A5-CB0B-48EC-B6F9-CCE61120F56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3880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592266"/>
            <a:ext cx="6412300" cy="323850"/>
          </a:xfrm>
        </p:spPr>
        <p:txBody>
          <a:bodyPr anchor="t">
            <a:normAutofit/>
          </a:bodyPr>
          <a:lstStyle>
            <a:lvl1pPr marL="0" indent="0">
              <a:buNone/>
              <a:defRPr sz="2000" i="1">
                <a:solidFill>
                  <a:srgbClr val="595959"/>
                </a:solidFill>
              </a:defRPr>
            </a:lvl1pPr>
          </a:lstStyle>
          <a:p>
            <a:pPr lvl="0"/>
            <a:r>
              <a:rPr lang="en-US" dirty="0"/>
              <a:t>Question Text</a:t>
            </a:r>
          </a:p>
        </p:txBody>
      </p:sp>
      <p:sp>
        <p:nvSpPr>
          <p:cNvPr id="6" name="Text Placeholder 2"/>
          <p:cNvSpPr>
            <a:spLocks noGrp="1"/>
          </p:cNvSpPr>
          <p:nvPr>
            <p:ph type="body" sz="quarter" idx="18" hasCustomPrompt="1"/>
          </p:nvPr>
        </p:nvSpPr>
        <p:spPr>
          <a:xfrm>
            <a:off x="282575" y="1073673"/>
            <a:ext cx="8580438" cy="43762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a:t>Insert Subtitle Text Here</a:t>
            </a:r>
          </a:p>
        </p:txBody>
      </p:sp>
      <p:sp>
        <p:nvSpPr>
          <p:cNvPr id="3" name="Content Placeholder 2"/>
          <p:cNvSpPr>
            <a:spLocks noGrp="1"/>
          </p:cNvSpPr>
          <p:nvPr>
            <p:ph sz="quarter" idx="23"/>
          </p:nvPr>
        </p:nvSpPr>
        <p:spPr>
          <a:xfrm>
            <a:off x="282575" y="1989734"/>
            <a:ext cx="6412300" cy="363477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p:cNvSpPr>
            <a:spLocks noGrp="1"/>
          </p:cNvSpPr>
          <p:nvPr>
            <p:ph type="pic" sz="quarter" idx="24"/>
          </p:nvPr>
        </p:nvSpPr>
        <p:spPr>
          <a:xfrm>
            <a:off x="6767512" y="1590846"/>
            <a:ext cx="2376488" cy="4033667"/>
          </a:xfrm>
          <a:solidFill>
            <a:schemeClr val="bg2">
              <a:lumMod val="60000"/>
              <a:lumOff val="40000"/>
            </a:schemeClr>
          </a:solidFill>
        </p:spPr>
        <p:txBody>
          <a:bodyPr/>
          <a:lstStyle>
            <a:lvl1pPr>
              <a:defRPr>
                <a:solidFill>
                  <a:srgbClr val="595959"/>
                </a:solidFill>
              </a:defRPr>
            </a:lvl1pPr>
          </a:lstStyle>
          <a:p>
            <a:r>
              <a:rPr lang="en-US" dirty="0"/>
              <a:t>Click icon to add picture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3771088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176153"/>
            <a:ext cx="8580438" cy="3675247"/>
          </a:xfrm>
          <a:prstGeom prst="rect">
            <a:avLst/>
          </a:prstGeom>
        </p:spPr>
        <p:txBody>
          <a:bodyPr/>
          <a:lstStyle>
            <a:lvl1pPr>
              <a:defRPr>
                <a:solidFill>
                  <a:srgbClr val="595959"/>
                </a:solidFill>
              </a:defRPr>
            </a:lvl1pPr>
          </a:lstStyle>
          <a:p>
            <a:r>
              <a:rPr lang="en-US" noProof="0" dirty="0"/>
              <a:t>Click icon to add chart</a:t>
            </a:r>
            <a:endParaRPr lang="en-GB" noProof="0" dirty="0"/>
          </a:p>
        </p:txBody>
      </p:sp>
      <p:sp>
        <p:nvSpPr>
          <p:cNvPr id="12" name="Content Placeholder 11"/>
          <p:cNvSpPr>
            <a:spLocks noGrp="1"/>
          </p:cNvSpPr>
          <p:nvPr>
            <p:ph sz="quarter" idx="14" hasCustomPrompt="1"/>
          </p:nvPr>
        </p:nvSpPr>
        <p:spPr>
          <a:xfrm>
            <a:off x="282450" y="4927390"/>
            <a:ext cx="8572775" cy="69871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a:t>Text</a:t>
            </a:r>
          </a:p>
        </p:txBody>
      </p:sp>
      <p:sp>
        <p:nvSpPr>
          <p:cNvPr id="5"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195498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2181395"/>
            <a:ext cx="8580560" cy="2657305"/>
          </a:xfrm>
          <a:prstGeom prst="rect">
            <a:avLst/>
          </a:prstGeom>
        </p:spPr>
        <p:txBody>
          <a:bodyPr/>
          <a:lstStyle>
            <a:lvl1pPr>
              <a:defRPr>
                <a:solidFill>
                  <a:srgbClr val="595959"/>
                </a:solidFill>
              </a:defRPr>
            </a:lvl1pPr>
          </a:lstStyle>
          <a:p>
            <a:r>
              <a:rPr lang="en-US" noProof="0" dirty="0"/>
              <a:t>Click icon to add chart</a:t>
            </a:r>
            <a:endParaRPr lang="en-GB" noProof="0" dirty="0"/>
          </a:p>
        </p:txBody>
      </p:sp>
      <p:sp>
        <p:nvSpPr>
          <p:cNvPr id="12" name="Content Placeholder 11"/>
          <p:cNvSpPr>
            <a:spLocks noGrp="1"/>
          </p:cNvSpPr>
          <p:nvPr>
            <p:ph sz="quarter" idx="14" hasCustomPrompt="1"/>
          </p:nvPr>
        </p:nvSpPr>
        <p:spPr>
          <a:xfrm>
            <a:off x="282575" y="4902016"/>
            <a:ext cx="8580560" cy="7224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a:t>Text</a:t>
            </a:r>
          </a:p>
        </p:txBody>
      </p:sp>
      <p:sp>
        <p:nvSpPr>
          <p:cNvPr id="6" name="Text Placeholder 2"/>
          <p:cNvSpPr>
            <a:spLocks noGrp="1"/>
          </p:cNvSpPr>
          <p:nvPr>
            <p:ph type="body" sz="quarter" idx="18" hasCustomPrompt="1"/>
          </p:nvPr>
        </p:nvSpPr>
        <p:spPr>
          <a:xfrm>
            <a:off x="274875" y="1785229"/>
            <a:ext cx="8588137" cy="323850"/>
          </a:xfrm>
        </p:spPr>
        <p:txBody>
          <a:bodyPr anchor="t">
            <a:normAutofit/>
          </a:bodyPr>
          <a:lstStyle>
            <a:lvl1pPr marL="0" indent="0">
              <a:buNone/>
              <a:defRPr sz="2000" i="1">
                <a:solidFill>
                  <a:srgbClr val="595959"/>
                </a:solidFill>
              </a:defRPr>
            </a:lvl1pPr>
          </a:lstStyle>
          <a:p>
            <a:pPr lvl="0"/>
            <a:r>
              <a:rPr lang="en-US" dirty="0"/>
              <a:t>Question Text</a:t>
            </a:r>
          </a:p>
        </p:txBody>
      </p:sp>
      <p:sp>
        <p:nvSpPr>
          <p:cNvPr id="9" name="Text Placeholder 2"/>
          <p:cNvSpPr>
            <a:spLocks noGrp="1"/>
          </p:cNvSpPr>
          <p:nvPr>
            <p:ph type="body" sz="quarter" idx="19" hasCustomPrompt="1"/>
          </p:nvPr>
        </p:nvSpPr>
        <p:spPr>
          <a:xfrm>
            <a:off x="281076" y="1063239"/>
            <a:ext cx="8582035" cy="648000"/>
          </a:xfrm>
        </p:spPr>
        <p:txBody>
          <a:bodyPr anchor="t" anchorCtr="0">
            <a:normAutofit/>
          </a:bodyPr>
          <a:lstStyle>
            <a:lvl1pPr marL="0" indent="0">
              <a:spcBef>
                <a:spcPts val="0"/>
              </a:spcBef>
              <a:buNone/>
              <a:defRPr sz="2400" b="0" baseline="0">
                <a:solidFill>
                  <a:srgbClr val="595959"/>
                </a:solidFill>
              </a:defRPr>
            </a:lvl1pPr>
          </a:lstStyle>
          <a:p>
            <a:pPr lvl="0"/>
            <a:r>
              <a:rPr lang="en-US" dirty="0"/>
              <a:t>Insert Subtitle Text Here</a:t>
            </a:r>
          </a:p>
        </p:txBody>
      </p:sp>
      <p:sp>
        <p:nvSpPr>
          <p:cNvPr id="15" name="Content Placeholder 4"/>
          <p:cNvSpPr>
            <a:spLocks noGrp="1"/>
          </p:cNvSpPr>
          <p:nvPr>
            <p:ph sz="quarter" idx="15" hasCustomPrompt="1"/>
          </p:nvPr>
        </p:nvSpPr>
        <p:spPr>
          <a:xfrm>
            <a:off x="282425" y="5700713"/>
            <a:ext cx="8571333"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5098976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611314"/>
            <a:ext cx="8580438" cy="3227386"/>
          </a:xfrm>
          <a:prstGeom prst="rect">
            <a:avLst/>
          </a:prstGeom>
        </p:spPr>
        <p:txBody>
          <a:bodyPr/>
          <a:lstStyle>
            <a:lvl1pPr>
              <a:defRPr>
                <a:solidFill>
                  <a:srgbClr val="595959"/>
                </a:solidFill>
              </a:defRPr>
            </a:lvl1pPr>
          </a:lstStyle>
          <a:p>
            <a:r>
              <a:rPr lang="en-US" noProof="0" dirty="0"/>
              <a:t>Click icon to add chart</a:t>
            </a:r>
            <a:endParaRPr lang="en-GB" noProof="0" dirty="0"/>
          </a:p>
        </p:txBody>
      </p:sp>
      <p:sp>
        <p:nvSpPr>
          <p:cNvPr id="9" name="Content Placeholder 11"/>
          <p:cNvSpPr>
            <a:spLocks noGrp="1"/>
          </p:cNvSpPr>
          <p:nvPr>
            <p:ph sz="quarter" idx="18" hasCustomPrompt="1"/>
          </p:nvPr>
        </p:nvSpPr>
        <p:spPr>
          <a:xfrm>
            <a:off x="282575" y="1071733"/>
            <a:ext cx="8580438" cy="47766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a:t>Text</a:t>
            </a:r>
          </a:p>
        </p:txBody>
      </p:sp>
      <p:sp>
        <p:nvSpPr>
          <p:cNvPr id="6" name="Content Placeholder 11"/>
          <p:cNvSpPr>
            <a:spLocks noGrp="1"/>
          </p:cNvSpPr>
          <p:nvPr>
            <p:ph sz="quarter" idx="14" hasCustomPrompt="1"/>
          </p:nvPr>
        </p:nvSpPr>
        <p:spPr>
          <a:xfrm>
            <a:off x="282575" y="4914716"/>
            <a:ext cx="8580438" cy="7097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2400" baseline="0">
                <a:solidFill>
                  <a:srgbClr val="595959"/>
                </a:solidFill>
                <a:latin typeface="Calibri" panose="020F0502020204030204" pitchFamily="34" charset="0"/>
              </a:defRPr>
            </a:lvl1pPr>
          </a:lstStyle>
          <a:p>
            <a:pPr lvl="0"/>
            <a:r>
              <a:rPr lang="en-GB" noProof="0" dirty="0"/>
              <a:t>Text</a:t>
            </a:r>
          </a:p>
        </p:txBody>
      </p:sp>
      <p:sp>
        <p:nvSpPr>
          <p:cNvPr id="13"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7439679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9" name="Content Placeholder 11"/>
          <p:cNvSpPr>
            <a:spLocks noGrp="1"/>
          </p:cNvSpPr>
          <p:nvPr>
            <p:ph sz="quarter" idx="18" hasCustomPrompt="1"/>
          </p:nvPr>
        </p:nvSpPr>
        <p:spPr>
          <a:xfrm>
            <a:off x="282575" y="1086528"/>
            <a:ext cx="8580438" cy="58828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a:t>Text</a:t>
            </a:r>
          </a:p>
        </p:txBody>
      </p:sp>
      <p:sp>
        <p:nvSpPr>
          <p:cNvPr id="3" name="Picture Placeholder 2"/>
          <p:cNvSpPr>
            <a:spLocks noGrp="1"/>
          </p:cNvSpPr>
          <p:nvPr>
            <p:ph type="pic" sz="quarter" idx="19"/>
          </p:nvPr>
        </p:nvSpPr>
        <p:spPr>
          <a:xfrm>
            <a:off x="6767513" y="1790700"/>
            <a:ext cx="2376487" cy="3833813"/>
          </a:xfrm>
          <a:solidFill>
            <a:schemeClr val="bg1">
              <a:lumMod val="95000"/>
            </a:schemeClr>
          </a:solidFill>
        </p:spPr>
        <p:txBody>
          <a:bodyPr/>
          <a:lstStyle>
            <a:lvl1pPr>
              <a:defRPr>
                <a:solidFill>
                  <a:srgbClr val="595959"/>
                </a:solidFill>
              </a:defRPr>
            </a:lvl1pPr>
          </a:lstStyle>
          <a:p>
            <a:r>
              <a:rPr lang="en-US" dirty="0"/>
              <a:t>Click icon to add picture</a:t>
            </a:r>
            <a:endParaRPr lang="en-GB" dirty="0"/>
          </a:p>
        </p:txBody>
      </p:sp>
      <p:sp>
        <p:nvSpPr>
          <p:cNvPr id="5" name="Table Placeholder 4"/>
          <p:cNvSpPr>
            <a:spLocks noGrp="1"/>
          </p:cNvSpPr>
          <p:nvPr>
            <p:ph type="tbl" sz="quarter" idx="20"/>
          </p:nvPr>
        </p:nvSpPr>
        <p:spPr>
          <a:xfrm>
            <a:off x="282574" y="1790700"/>
            <a:ext cx="6412301" cy="3833813"/>
          </a:xfrm>
        </p:spPr>
        <p:txBody>
          <a:bodyPr/>
          <a:lstStyle>
            <a:lvl1pPr>
              <a:defRPr>
                <a:solidFill>
                  <a:srgbClr val="595959"/>
                </a:solidFill>
              </a:defRPr>
            </a:lvl1pPr>
          </a:lstStyle>
          <a:p>
            <a:r>
              <a:rPr lang="en-US" dirty="0"/>
              <a:t>Click icon to add table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8"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43302150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4" y="2151529"/>
            <a:ext cx="6007165" cy="2737971"/>
          </a:xfrm>
          <a:prstGeom prst="rect">
            <a:avLst/>
          </a:prstGeom>
        </p:spPr>
        <p:txBody>
          <a:bodyPr/>
          <a:lstStyle>
            <a:lvl1pPr>
              <a:defRPr sz="2400">
                <a:solidFill>
                  <a:srgbClr val="595959"/>
                </a:solidFill>
              </a:defRPr>
            </a:lvl1pPr>
          </a:lstStyle>
          <a:p>
            <a:r>
              <a:rPr lang="en-US" noProof="0" dirty="0"/>
              <a:t>Click icon to add chart</a:t>
            </a:r>
            <a:endParaRPr lang="en-GB" noProof="0" dirty="0"/>
          </a:p>
        </p:txBody>
      </p:sp>
      <p:sp>
        <p:nvSpPr>
          <p:cNvPr id="13" name="Content Placeholder 11"/>
          <p:cNvSpPr>
            <a:spLocks noGrp="1"/>
          </p:cNvSpPr>
          <p:nvPr>
            <p:ph sz="quarter" idx="18" hasCustomPrompt="1"/>
          </p:nvPr>
        </p:nvSpPr>
        <p:spPr>
          <a:xfrm>
            <a:off x="6815138" y="2151529"/>
            <a:ext cx="2047875" cy="273797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2400" baseline="0">
                <a:solidFill>
                  <a:srgbClr val="595959"/>
                </a:solidFill>
                <a:latin typeface="Calibri" panose="020F0502020204030204" pitchFamily="34" charset="0"/>
              </a:defRPr>
            </a:lvl1pPr>
          </a:lstStyle>
          <a:p>
            <a:pPr lvl="0"/>
            <a:r>
              <a:rPr lang="en-GB" noProof="0" dirty="0"/>
              <a:t>Text</a:t>
            </a:r>
          </a:p>
        </p:txBody>
      </p:sp>
      <p:sp>
        <p:nvSpPr>
          <p:cNvPr id="6" name="Text Placeholder 2"/>
          <p:cNvSpPr>
            <a:spLocks noGrp="1"/>
          </p:cNvSpPr>
          <p:nvPr>
            <p:ph type="body" sz="quarter" idx="19" hasCustomPrompt="1"/>
          </p:nvPr>
        </p:nvSpPr>
        <p:spPr>
          <a:xfrm>
            <a:off x="279606" y="1775519"/>
            <a:ext cx="8583359" cy="323850"/>
          </a:xfrm>
        </p:spPr>
        <p:txBody>
          <a:bodyPr anchor="t">
            <a:normAutofit/>
          </a:bodyPr>
          <a:lstStyle>
            <a:lvl1pPr marL="0" indent="0">
              <a:buNone/>
              <a:defRPr sz="2000" i="1">
                <a:solidFill>
                  <a:srgbClr val="595959"/>
                </a:solidFill>
              </a:defRPr>
            </a:lvl1pPr>
          </a:lstStyle>
          <a:p>
            <a:pPr lvl="0"/>
            <a:r>
              <a:rPr lang="en-US" dirty="0"/>
              <a:t>Question Text</a:t>
            </a:r>
          </a:p>
        </p:txBody>
      </p:sp>
      <p:sp>
        <p:nvSpPr>
          <p:cNvPr id="7" name="Text Placeholder 2"/>
          <p:cNvSpPr>
            <a:spLocks noGrp="1"/>
          </p:cNvSpPr>
          <p:nvPr>
            <p:ph type="body" sz="quarter" idx="20" hasCustomPrompt="1"/>
          </p:nvPr>
        </p:nvSpPr>
        <p:spPr>
          <a:xfrm>
            <a:off x="282575" y="1037839"/>
            <a:ext cx="8580437" cy="683890"/>
          </a:xfrm>
        </p:spPr>
        <p:txBody>
          <a:bodyPr anchor="t" anchorCtr="0">
            <a:normAutofit/>
          </a:bodyPr>
          <a:lstStyle>
            <a:lvl1pPr marL="0" indent="0">
              <a:spcBef>
                <a:spcPts val="0"/>
              </a:spcBef>
              <a:buNone/>
              <a:defRPr sz="2400" b="0" baseline="0">
                <a:solidFill>
                  <a:srgbClr val="595959"/>
                </a:solidFill>
              </a:defRPr>
            </a:lvl1pPr>
          </a:lstStyle>
          <a:p>
            <a:pPr lvl="0"/>
            <a:r>
              <a:rPr lang="en-US" dirty="0"/>
              <a:t>Insert Subtitle Text Here</a:t>
            </a:r>
          </a:p>
        </p:txBody>
      </p:sp>
      <p:sp>
        <p:nvSpPr>
          <p:cNvPr id="9" name="Content Placeholder 11"/>
          <p:cNvSpPr>
            <a:spLocks noGrp="1"/>
          </p:cNvSpPr>
          <p:nvPr>
            <p:ph sz="quarter" idx="14" hasCustomPrompt="1"/>
          </p:nvPr>
        </p:nvSpPr>
        <p:spPr>
          <a:xfrm>
            <a:off x="282575" y="4945941"/>
            <a:ext cx="8580438" cy="684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a:t>Text</a:t>
            </a:r>
          </a:p>
        </p:txBody>
      </p:sp>
      <p:sp>
        <p:nvSpPr>
          <p:cNvPr id="14"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42792500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98563"/>
            <a:ext cx="4291014" cy="3538537"/>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8" name="Text Placeholder 17"/>
          <p:cNvSpPr>
            <a:spLocks noGrp="1"/>
          </p:cNvSpPr>
          <p:nvPr>
            <p:ph type="body" sz="quarter" idx="19"/>
          </p:nvPr>
        </p:nvSpPr>
        <p:spPr>
          <a:xfrm>
            <a:off x="282575" y="1198564"/>
            <a:ext cx="4216300" cy="44259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11"/>
          <p:cNvSpPr>
            <a:spLocks noGrp="1"/>
          </p:cNvSpPr>
          <p:nvPr>
            <p:ph sz="quarter" idx="23" hasCustomPrompt="1"/>
          </p:nvPr>
        </p:nvSpPr>
        <p:spPr>
          <a:xfrm>
            <a:off x="4572000" y="4835525"/>
            <a:ext cx="4291014" cy="7921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a:t>Text</a:t>
            </a:r>
          </a:p>
        </p:txBody>
      </p:sp>
      <p:sp>
        <p:nvSpPr>
          <p:cNvPr id="12" name="Content Placeholder 4"/>
          <p:cNvSpPr>
            <a:spLocks noGrp="1"/>
          </p:cNvSpPr>
          <p:nvPr>
            <p:ph sz="quarter" idx="15" hasCustomPrompt="1"/>
          </p:nvPr>
        </p:nvSpPr>
        <p:spPr>
          <a:xfrm>
            <a:off x="282574" y="5713413"/>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9"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8582361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35063"/>
            <a:ext cx="4291014" cy="1862137"/>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0" name="Chart Placeholder 7"/>
          <p:cNvSpPr>
            <a:spLocks noGrp="1"/>
          </p:cNvSpPr>
          <p:nvPr>
            <p:ph type="chart" sz="quarter" idx="19"/>
          </p:nvPr>
        </p:nvSpPr>
        <p:spPr>
          <a:xfrm>
            <a:off x="4572000" y="3088093"/>
            <a:ext cx="4291014" cy="1737907"/>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3" name="Text Placeholder 17"/>
          <p:cNvSpPr>
            <a:spLocks noGrp="1"/>
          </p:cNvSpPr>
          <p:nvPr>
            <p:ph type="body" sz="quarter" idx="23"/>
          </p:nvPr>
        </p:nvSpPr>
        <p:spPr>
          <a:xfrm>
            <a:off x="282575" y="1135063"/>
            <a:ext cx="4216300" cy="3690937"/>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11"/>
          <p:cNvSpPr>
            <a:spLocks noGrp="1"/>
          </p:cNvSpPr>
          <p:nvPr>
            <p:ph sz="quarter" idx="14" hasCustomPrompt="1"/>
          </p:nvPr>
        </p:nvSpPr>
        <p:spPr>
          <a:xfrm>
            <a:off x="282575" y="4873625"/>
            <a:ext cx="8580438" cy="756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9"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3227016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16300" cy="3703636"/>
          </a:xfrm>
          <a:prstGeom prst="rect">
            <a:avLst/>
          </a:prstGeom>
        </p:spPr>
        <p:txBody>
          <a:bodyPr/>
          <a:lstStyle>
            <a:lvl1pPr>
              <a:defRPr sz="2400">
                <a:solidFill>
                  <a:srgbClr val="595959"/>
                </a:solidFill>
              </a:defRPr>
            </a:lvl1pPr>
          </a:lstStyle>
          <a:p>
            <a:r>
              <a:rPr lang="en-US" noProof="0" dirty="0"/>
              <a:t>Click icon to add chart</a:t>
            </a:r>
            <a:endParaRPr lang="en-GB" noProof="0" dirty="0"/>
          </a:p>
        </p:txBody>
      </p:sp>
      <p:sp>
        <p:nvSpPr>
          <p:cNvPr id="6" name="Text Placeholder 5"/>
          <p:cNvSpPr>
            <a:spLocks noGrp="1"/>
          </p:cNvSpPr>
          <p:nvPr>
            <p:ph type="body" sz="quarter" idx="19"/>
          </p:nvPr>
        </p:nvSpPr>
        <p:spPr>
          <a:xfrm>
            <a:off x="4572001" y="1084263"/>
            <a:ext cx="4291012" cy="45402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11"/>
          <p:cNvSpPr>
            <a:spLocks noGrp="1"/>
          </p:cNvSpPr>
          <p:nvPr>
            <p:ph sz="quarter" idx="23" hasCustomPrompt="1"/>
          </p:nvPr>
        </p:nvSpPr>
        <p:spPr>
          <a:xfrm>
            <a:off x="282574" y="4838700"/>
            <a:ext cx="4205637" cy="7889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a:t>Text</a:t>
            </a:r>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9"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827566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2">
    <p:spTree>
      <p:nvGrpSpPr>
        <p:cNvPr id="1" name=""/>
        <p:cNvGrpSpPr/>
        <p:nvPr/>
      </p:nvGrpSpPr>
      <p:grpSpPr>
        <a:xfrm>
          <a:off x="0" y="0"/>
          <a:ext cx="0" cy="0"/>
          <a:chOff x="0" y="0"/>
          <a:chExt cx="0" cy="0"/>
        </a:xfrm>
      </p:grpSpPr>
      <p:sp>
        <p:nvSpPr>
          <p:cNvPr id="5" name="Rectangle 4"/>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a:t>Lorem ipsum dolor sit </a:t>
            </a:r>
            <a:r>
              <a:rPr lang="en-US" dirty="0" err="1"/>
              <a:t>amet</a:t>
            </a:r>
            <a:endParaRPr lang="en-US" dirty="0"/>
          </a:p>
        </p:txBody>
      </p:sp>
      <p:sp>
        <p:nvSpPr>
          <p:cNvPr id="8"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Contents</a:t>
            </a:r>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85556923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25925" cy="2115842"/>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0" name="Chart Placeholder 7"/>
          <p:cNvSpPr>
            <a:spLocks noGrp="1"/>
          </p:cNvSpPr>
          <p:nvPr>
            <p:ph type="chart" sz="quarter" idx="19"/>
          </p:nvPr>
        </p:nvSpPr>
        <p:spPr>
          <a:xfrm>
            <a:off x="4571999" y="1084264"/>
            <a:ext cx="4291015" cy="2116136"/>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8" name="Content Placeholder 11"/>
          <p:cNvSpPr>
            <a:spLocks noGrp="1"/>
          </p:cNvSpPr>
          <p:nvPr>
            <p:ph sz="quarter" idx="18" hasCustomPrompt="1"/>
          </p:nvPr>
        </p:nvSpPr>
        <p:spPr>
          <a:xfrm>
            <a:off x="282575" y="3266119"/>
            <a:ext cx="422592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a:t>Text</a:t>
            </a:r>
          </a:p>
        </p:txBody>
      </p:sp>
      <p:sp>
        <p:nvSpPr>
          <p:cNvPr id="20" name="Content Placeholder 11"/>
          <p:cNvSpPr>
            <a:spLocks noGrp="1"/>
          </p:cNvSpPr>
          <p:nvPr>
            <p:ph sz="quarter" idx="24" hasCustomPrompt="1"/>
          </p:nvPr>
        </p:nvSpPr>
        <p:spPr>
          <a:xfrm>
            <a:off x="4571999" y="3266119"/>
            <a:ext cx="429101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spcBef>
                <a:spcPts val="0"/>
              </a:spcBef>
              <a:defRPr lang="en-GB" sz="2400" noProof="0" dirty="0" smtClean="0">
                <a:solidFill>
                  <a:srgbClr val="595959"/>
                </a:solidFill>
                <a:latin typeface="Calibri" panose="020F0502020204030204" pitchFamily="34" charset="0"/>
              </a:defRPr>
            </a:lvl1pPr>
          </a:lstStyle>
          <a:p>
            <a:pPr lvl="0"/>
            <a:r>
              <a:rPr lang="en-GB" noProof="0" dirty="0"/>
              <a:t>Text</a:t>
            </a:r>
          </a:p>
        </p:txBody>
      </p:sp>
      <p:sp>
        <p:nvSpPr>
          <p:cNvPr id="12" name="Content Placeholder 11"/>
          <p:cNvSpPr>
            <a:spLocks noGrp="1"/>
          </p:cNvSpPr>
          <p:nvPr>
            <p:ph sz="quarter" idx="25" hasCustomPrompt="1"/>
          </p:nvPr>
        </p:nvSpPr>
        <p:spPr>
          <a:xfrm>
            <a:off x="4571999" y="4860924"/>
            <a:ext cx="429101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a:t>Text</a:t>
            </a:r>
          </a:p>
        </p:txBody>
      </p:sp>
      <p:sp>
        <p:nvSpPr>
          <p:cNvPr id="13" name="Content Placeholder 11"/>
          <p:cNvSpPr>
            <a:spLocks noGrp="1"/>
          </p:cNvSpPr>
          <p:nvPr>
            <p:ph sz="quarter" idx="26" hasCustomPrompt="1"/>
          </p:nvPr>
        </p:nvSpPr>
        <p:spPr>
          <a:xfrm>
            <a:off x="274184" y="4860924"/>
            <a:ext cx="422592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a:t>Text</a:t>
            </a:r>
          </a:p>
        </p:txBody>
      </p:sp>
      <p:sp>
        <p:nvSpPr>
          <p:cNvPr id="17" name="Content Placeholder 4"/>
          <p:cNvSpPr>
            <a:spLocks noGrp="1"/>
          </p:cNvSpPr>
          <p:nvPr>
            <p:ph sz="quarter" idx="15" hasCustomPrompt="1"/>
          </p:nvPr>
        </p:nvSpPr>
        <p:spPr>
          <a:xfrm>
            <a:off x="282575" y="5726113"/>
            <a:ext cx="8580437"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1"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3602134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96963"/>
            <a:ext cx="4252300" cy="3703638"/>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10" name="Chart Placeholder 7"/>
          <p:cNvSpPr>
            <a:spLocks noGrp="1"/>
          </p:cNvSpPr>
          <p:nvPr>
            <p:ph type="chart" sz="quarter" idx="19"/>
          </p:nvPr>
        </p:nvSpPr>
        <p:spPr>
          <a:xfrm>
            <a:off x="4610099" y="1096963"/>
            <a:ext cx="4252914" cy="3703637"/>
          </a:xfrm>
          <a:prstGeom prst="rect">
            <a:avLst/>
          </a:prstGeom>
        </p:spPr>
        <p:txBody>
          <a:bodyPr>
            <a:normAutofit/>
          </a:bodyPr>
          <a:lstStyle>
            <a:lvl1pPr>
              <a:defRPr sz="2400">
                <a:solidFill>
                  <a:srgbClr val="595959"/>
                </a:solidFill>
              </a:defRPr>
            </a:lvl1pPr>
          </a:lstStyle>
          <a:p>
            <a:r>
              <a:rPr lang="en-US" noProof="0" dirty="0"/>
              <a:t>Click icon to add chart</a:t>
            </a:r>
            <a:endParaRPr lang="en-GB" noProof="0" dirty="0"/>
          </a:p>
        </p:txBody>
      </p:sp>
      <p:sp>
        <p:nvSpPr>
          <p:cNvPr id="7" name="Content Placeholder 11"/>
          <p:cNvSpPr>
            <a:spLocks noGrp="1"/>
          </p:cNvSpPr>
          <p:nvPr>
            <p:ph sz="quarter" idx="25" hasCustomPrompt="1"/>
          </p:nvPr>
        </p:nvSpPr>
        <p:spPr>
          <a:xfrm>
            <a:off x="4610099" y="4860926"/>
            <a:ext cx="4252914"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a:t>Text</a:t>
            </a:r>
          </a:p>
        </p:txBody>
      </p:sp>
      <p:sp>
        <p:nvSpPr>
          <p:cNvPr id="11" name="Content Placeholder 11"/>
          <p:cNvSpPr>
            <a:spLocks noGrp="1"/>
          </p:cNvSpPr>
          <p:nvPr>
            <p:ph sz="quarter" idx="26" hasCustomPrompt="1"/>
          </p:nvPr>
        </p:nvSpPr>
        <p:spPr>
          <a:xfrm>
            <a:off x="282574" y="4860926"/>
            <a:ext cx="4256609"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12"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5804443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3" name="Text Placeholder 17"/>
          <p:cNvSpPr>
            <a:spLocks noGrp="1"/>
          </p:cNvSpPr>
          <p:nvPr>
            <p:ph type="body" sz="quarter" idx="19"/>
          </p:nvPr>
        </p:nvSpPr>
        <p:spPr>
          <a:xfrm>
            <a:off x="282575" y="1376364"/>
            <a:ext cx="4145409" cy="4645024"/>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0" name="Text Placeholder 17"/>
          <p:cNvSpPr>
            <a:spLocks noGrp="1"/>
          </p:cNvSpPr>
          <p:nvPr>
            <p:ph type="body" sz="quarter" idx="26"/>
          </p:nvPr>
        </p:nvSpPr>
        <p:spPr>
          <a:xfrm>
            <a:off x="4572001" y="1376363"/>
            <a:ext cx="4291012" cy="4645025"/>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402850838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6" name="Table Placeholder 5"/>
          <p:cNvSpPr>
            <a:spLocks noGrp="1"/>
          </p:cNvSpPr>
          <p:nvPr>
            <p:ph type="tbl" sz="quarter" idx="17"/>
          </p:nvPr>
        </p:nvSpPr>
        <p:spPr>
          <a:xfrm>
            <a:off x="282575" y="1109663"/>
            <a:ext cx="8580438" cy="4514850"/>
          </a:xfrm>
          <a:prstGeom prst="rect">
            <a:avLst/>
          </a:prstGeom>
        </p:spPr>
        <p:txBody>
          <a:bodyPr>
            <a:normAutofit/>
          </a:bodyPr>
          <a:lstStyle>
            <a:lvl1pPr>
              <a:defRPr sz="2400">
                <a:solidFill>
                  <a:srgbClr val="595959"/>
                </a:solidFill>
              </a:defRPr>
            </a:lvl1pPr>
          </a:lstStyle>
          <a:p>
            <a:r>
              <a:rPr lang="en-US" dirty="0"/>
              <a:t>Click icon to add table</a:t>
            </a:r>
          </a:p>
        </p:txBody>
      </p:sp>
      <p:sp>
        <p:nvSpPr>
          <p:cNvPr id="9"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64922878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82575" y="1096963"/>
            <a:ext cx="8580438" cy="3690937"/>
          </a:xfrm>
          <a:prstGeom prst="rect">
            <a:avLst/>
          </a:prstGeom>
        </p:spPr>
        <p:txBody>
          <a:bodyPr>
            <a:normAutofit/>
          </a:bodyPr>
          <a:lstStyle>
            <a:lvl1pPr>
              <a:defRPr sz="2400">
                <a:solidFill>
                  <a:srgbClr val="595959"/>
                </a:solidFill>
              </a:defRPr>
            </a:lvl1pPr>
          </a:lstStyle>
          <a:p>
            <a:r>
              <a:rPr lang="en-US" dirty="0"/>
              <a:t>Click icon to add table</a:t>
            </a:r>
          </a:p>
        </p:txBody>
      </p:sp>
      <p:sp>
        <p:nvSpPr>
          <p:cNvPr id="16" name="Content Placeholder 11"/>
          <p:cNvSpPr>
            <a:spLocks noGrp="1"/>
          </p:cNvSpPr>
          <p:nvPr>
            <p:ph sz="quarter" idx="22" hasCustomPrompt="1"/>
          </p:nvPr>
        </p:nvSpPr>
        <p:spPr>
          <a:xfrm>
            <a:off x="282576" y="4860926"/>
            <a:ext cx="8580438"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spcBef>
                <a:spcPts val="0"/>
              </a:spcBef>
              <a:buNone/>
              <a:defRPr sz="1800" b="0" baseline="0">
                <a:solidFill>
                  <a:srgbClr val="595959"/>
                </a:solidFill>
                <a:latin typeface="Calibri" panose="020F0502020204030204" pitchFamily="34" charset="0"/>
              </a:defRPr>
            </a:lvl1pPr>
          </a:lstStyle>
          <a:p>
            <a:pPr lvl="0"/>
            <a:r>
              <a:rPr lang="en-GB" noProof="0" dirty="0"/>
              <a:t>Text</a:t>
            </a:r>
          </a:p>
        </p:txBody>
      </p:sp>
      <p:sp>
        <p:nvSpPr>
          <p:cNvPr id="10"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2987807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282575" y="1223963"/>
            <a:ext cx="6484300" cy="4400550"/>
          </a:xfrm>
          <a:prstGeom prst="rect">
            <a:avLst/>
          </a:prstGeom>
        </p:spPr>
        <p:txBody>
          <a:bodyPr>
            <a:normAutofit/>
          </a:bodyPr>
          <a:lstStyle>
            <a:lvl1pPr>
              <a:defRPr sz="2400">
                <a:solidFill>
                  <a:srgbClr val="595959"/>
                </a:solidFill>
              </a:defRPr>
            </a:lvl1pPr>
          </a:lstStyle>
          <a:p>
            <a:r>
              <a:rPr lang="en-US" dirty="0"/>
              <a:t>Click icon to add table</a:t>
            </a:r>
          </a:p>
        </p:txBody>
      </p:sp>
      <p:sp>
        <p:nvSpPr>
          <p:cNvPr id="12" name="Content Placeholder 11"/>
          <p:cNvSpPr>
            <a:spLocks noGrp="1"/>
          </p:cNvSpPr>
          <p:nvPr>
            <p:ph sz="quarter" idx="22" hasCustomPrompt="1"/>
          </p:nvPr>
        </p:nvSpPr>
        <p:spPr>
          <a:xfrm>
            <a:off x="6840885" y="1223964"/>
            <a:ext cx="2022128" cy="440054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a:t>Text</a:t>
            </a:r>
          </a:p>
        </p:txBody>
      </p:sp>
      <p:sp>
        <p:nvSpPr>
          <p:cNvPr id="9" name="Content Placeholder 4"/>
          <p:cNvSpPr>
            <a:spLocks noGrp="1"/>
          </p:cNvSpPr>
          <p:nvPr>
            <p:ph sz="quarter" idx="15" hasCustomPrompt="1"/>
          </p:nvPr>
        </p:nvSpPr>
        <p:spPr>
          <a:xfrm>
            <a:off x="282575" y="5699126"/>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2809572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303463" y="1109664"/>
            <a:ext cx="6559550" cy="4514849"/>
          </a:xfrm>
          <a:prstGeom prst="rect">
            <a:avLst/>
          </a:prstGeom>
        </p:spPr>
        <p:txBody>
          <a:bodyPr>
            <a:normAutofit/>
          </a:bodyPr>
          <a:lstStyle>
            <a:lvl1pPr>
              <a:defRPr sz="2800">
                <a:solidFill>
                  <a:srgbClr val="595959"/>
                </a:solidFill>
              </a:defRPr>
            </a:lvl1pPr>
          </a:lstStyle>
          <a:p>
            <a:r>
              <a:rPr lang="en-US" dirty="0"/>
              <a:t>Click icon to add table</a:t>
            </a:r>
          </a:p>
        </p:txBody>
      </p:sp>
      <p:sp>
        <p:nvSpPr>
          <p:cNvPr id="12" name="Content Placeholder 11"/>
          <p:cNvSpPr>
            <a:spLocks noGrp="1"/>
          </p:cNvSpPr>
          <p:nvPr>
            <p:ph sz="quarter" idx="22" hasCustomPrompt="1"/>
          </p:nvPr>
        </p:nvSpPr>
        <p:spPr>
          <a:xfrm>
            <a:off x="282574" y="1096964"/>
            <a:ext cx="1948301" cy="451485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a:t>Text</a:t>
            </a:r>
          </a:p>
        </p:txBody>
      </p:sp>
      <p:sp>
        <p:nvSpPr>
          <p:cNvPr id="10"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25471822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00164"/>
            <a:ext cx="8580438" cy="4718049"/>
          </a:xfrm>
          <a:prstGeom prst="rect">
            <a:avLst/>
          </a:prstGeom>
        </p:spPr>
        <p:txBody>
          <a:bodyPr>
            <a:normAutofit/>
          </a:bodyPr>
          <a:lstStyle>
            <a:lvl1pPr>
              <a:defRPr sz="2400">
                <a:solidFill>
                  <a:srgbClr val="595959"/>
                </a:solidFill>
              </a:defRPr>
            </a:lvl1pPr>
          </a:lstStyle>
          <a:p>
            <a:r>
              <a:rPr lang="en-US" noProof="0" dirty="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5"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9748840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109663"/>
            <a:ext cx="8580438" cy="3690937"/>
          </a:xfrm>
          <a:prstGeom prst="rect">
            <a:avLst/>
          </a:prstGeom>
        </p:spPr>
        <p:txBody>
          <a:bodyPr>
            <a:normAutofit/>
          </a:bodyPr>
          <a:lstStyle>
            <a:lvl1pPr>
              <a:defRPr sz="2400">
                <a:solidFill>
                  <a:srgbClr val="595959"/>
                </a:solidFill>
              </a:defRPr>
            </a:lvl1pPr>
          </a:lstStyle>
          <a:p>
            <a:r>
              <a:rPr lang="en-US" noProof="0" dirty="0"/>
              <a:t>Click icon to add picture</a:t>
            </a:r>
            <a:endParaRPr lang="en-GB" noProof="0" dirty="0"/>
          </a:p>
        </p:txBody>
      </p:sp>
      <p:sp>
        <p:nvSpPr>
          <p:cNvPr id="14" name="Content Placeholder 11"/>
          <p:cNvSpPr>
            <a:spLocks noGrp="1"/>
          </p:cNvSpPr>
          <p:nvPr>
            <p:ph sz="quarter" idx="23" hasCustomPrompt="1"/>
          </p:nvPr>
        </p:nvSpPr>
        <p:spPr>
          <a:xfrm>
            <a:off x="282575" y="4876800"/>
            <a:ext cx="8580438" cy="7508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a:t>Text</a:t>
            </a:r>
          </a:p>
        </p:txBody>
      </p:sp>
      <p:sp>
        <p:nvSpPr>
          <p:cNvPr id="9"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a:t>Click to add text</a:t>
            </a:r>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3816569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4572000" y="1376363"/>
            <a:ext cx="4291013" cy="4645026"/>
          </a:xfrm>
          <a:prstGeom prst="rect">
            <a:avLst/>
          </a:prstGeom>
        </p:spPr>
        <p:txBody>
          <a:bodyPr>
            <a:normAutofit/>
          </a:bodyPr>
          <a:lstStyle>
            <a:lvl1pPr>
              <a:defRPr sz="2400">
                <a:solidFill>
                  <a:srgbClr val="595959"/>
                </a:solidFill>
              </a:defRPr>
            </a:lvl1pPr>
          </a:lstStyle>
          <a:p>
            <a:r>
              <a:rPr lang="en-US" noProof="0" dirty="0"/>
              <a:t>Click icon to add picture</a:t>
            </a:r>
            <a:endParaRPr lang="en-GB" noProof="0" dirty="0"/>
          </a:p>
        </p:txBody>
      </p:sp>
      <p:sp>
        <p:nvSpPr>
          <p:cNvPr id="14" name="Text Placeholder 6"/>
          <p:cNvSpPr>
            <a:spLocks noGrp="1"/>
          </p:cNvSpPr>
          <p:nvPr>
            <p:ph type="body" sz="quarter" idx="23"/>
          </p:nvPr>
        </p:nvSpPr>
        <p:spPr>
          <a:xfrm>
            <a:off x="282575" y="1376363"/>
            <a:ext cx="4216300" cy="4645026"/>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3494922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a:t>Lorem ipsum dolor sit </a:t>
            </a:r>
            <a:r>
              <a:rPr lang="en-US" dirty="0" err="1"/>
              <a:t>amet</a:t>
            </a:r>
            <a:endParaRPr lang="en-US" dirty="0"/>
          </a:p>
        </p:txBody>
      </p:sp>
      <p:sp>
        <p:nvSpPr>
          <p:cNvPr id="7"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Contents</a:t>
            </a:r>
          </a:p>
        </p:txBody>
      </p:sp>
      <p:sp>
        <p:nvSpPr>
          <p:cNvPr id="5"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4057374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12863"/>
            <a:ext cx="8580438" cy="4705350"/>
          </a:xfrm>
          <a:prstGeom prst="rect">
            <a:avLst/>
          </a:prstGeom>
        </p:spPr>
        <p:txBody>
          <a:bodyPr>
            <a:normAutofit/>
          </a:bodyPr>
          <a:lstStyle>
            <a:lvl1pPr>
              <a:defRPr sz="2400">
                <a:solidFill>
                  <a:srgbClr val="595959"/>
                </a:solidFill>
              </a:defRPr>
            </a:lvl1pPr>
          </a:lstStyle>
          <a:p>
            <a:r>
              <a:rPr lang="en-US" noProof="0" dirty="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5"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7817467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a:t>Click to edit Master title style</a:t>
            </a:r>
            <a:endParaRPr lang="en-US" dirty="0"/>
          </a:p>
        </p:txBody>
      </p:sp>
      <p:sp>
        <p:nvSpPr>
          <p:cNvPr id="4"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252735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487300"/>
            <a:ext cx="9144000" cy="18834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sp>
        <p:nvSpPr>
          <p:cNvPr id="7" name="Text Placeholder 2"/>
          <p:cNvSpPr>
            <a:spLocks noGrp="1"/>
          </p:cNvSpPr>
          <p:nvPr>
            <p:ph type="body" sz="quarter" idx="18" hasCustomPrompt="1"/>
          </p:nvPr>
        </p:nvSpPr>
        <p:spPr>
          <a:xfrm>
            <a:off x="282575" y="3722108"/>
            <a:ext cx="8580438" cy="646692"/>
          </a:xfrm>
        </p:spPr>
        <p:txBody>
          <a:bodyPr tIns="36000" anchor="t" anchorCtr="0">
            <a:normAutofit/>
          </a:bodyPr>
          <a:lstStyle>
            <a:lvl1pPr marL="0" indent="0">
              <a:buNone/>
              <a:defRPr sz="2400" b="0" baseline="0">
                <a:solidFill>
                  <a:srgbClr val="000000"/>
                </a:solidFill>
              </a:defRPr>
            </a:lvl1pPr>
          </a:lstStyle>
          <a:p>
            <a:pPr lvl="0"/>
            <a:r>
              <a:rPr lang="en-US" dirty="0"/>
              <a:t>Insert Subtitle Text Here</a:t>
            </a:r>
          </a:p>
        </p:txBody>
      </p:sp>
      <p:sp>
        <p:nvSpPr>
          <p:cNvPr id="9" name="Text Placeholder 8"/>
          <p:cNvSpPr>
            <a:spLocks noGrp="1"/>
          </p:cNvSpPr>
          <p:nvPr>
            <p:ph type="body" sz="quarter" idx="19" hasCustomPrompt="1"/>
          </p:nvPr>
        </p:nvSpPr>
        <p:spPr>
          <a:xfrm>
            <a:off x="282575" y="2487300"/>
            <a:ext cx="8580438" cy="1171308"/>
          </a:xfrm>
        </p:spPr>
        <p:txBody>
          <a:bodyPr anchor="b" anchorCtr="0">
            <a:normAutofit/>
          </a:bodyPr>
          <a:lstStyle>
            <a:lvl1pPr marL="0" indent="0">
              <a:spcBef>
                <a:spcPts val="0"/>
              </a:spcBef>
              <a:buNone/>
              <a:defRPr sz="3600">
                <a:solidFill>
                  <a:schemeClr val="bg1"/>
                </a:solidFill>
              </a:defRPr>
            </a:lvl1pPr>
          </a:lstStyle>
          <a:p>
            <a:pPr lvl="0"/>
            <a:r>
              <a:rPr lang="en-US" dirty="0"/>
              <a:t>Click to edit Master title style</a:t>
            </a:r>
          </a:p>
        </p:txBody>
      </p:sp>
      <p:sp>
        <p:nvSpPr>
          <p:cNvPr id="6"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10" name="Picture 2" descr="http://www.mercury.edu.lk/sites/default/files/cisi.gif">
            <a:extLst>
              <a:ext uri="{FF2B5EF4-FFF2-40B4-BE49-F238E27FC236}">
                <a16:creationId xmlns:a16="http://schemas.microsoft.com/office/drawing/2014/main" id="{10181AD6-A5D7-4F0F-AA1B-9F8EA9A58ED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678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3796724"/>
            <a:ext cx="9144000" cy="2103365"/>
          </a:xfrm>
          <a:prstGeom prst="rect">
            <a:avLst/>
          </a:prstGeom>
        </p:spPr>
      </p:pic>
      <p:sp>
        <p:nvSpPr>
          <p:cNvPr id="6" name="Text Placeholder 8"/>
          <p:cNvSpPr>
            <a:spLocks noGrp="1"/>
          </p:cNvSpPr>
          <p:nvPr>
            <p:ph type="body" sz="quarter" idx="12" hasCustomPrompt="1"/>
          </p:nvPr>
        </p:nvSpPr>
        <p:spPr>
          <a:xfrm>
            <a:off x="282574" y="3212976"/>
            <a:ext cx="8580439" cy="400110"/>
          </a:xfrm>
          <a:prstGeom prst="rect">
            <a:avLst/>
          </a:prstGeom>
        </p:spPr>
        <p:txBody>
          <a:bodyPr>
            <a:normAutofit/>
          </a:bodyPr>
          <a:lstStyle>
            <a:lvl1pPr marL="0" indent="0" algn="l">
              <a:buNone/>
              <a:defRPr sz="2000" i="1"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9" name="Text Placeholder 4"/>
          <p:cNvSpPr>
            <a:spLocks noGrp="1"/>
          </p:cNvSpPr>
          <p:nvPr>
            <p:ph type="body" sz="quarter" idx="14" hasCustomPrompt="1"/>
          </p:nvPr>
        </p:nvSpPr>
        <p:spPr>
          <a:xfrm>
            <a:off x="282575" y="2596551"/>
            <a:ext cx="8580438" cy="616425"/>
          </a:xfrm>
        </p:spPr>
        <p:txBody>
          <a:bodyPr anchor="b" anchorCtr="0">
            <a:normAutofit/>
          </a:bodyPr>
          <a:lstStyle>
            <a:lvl1pPr marL="0" indent="0">
              <a:spcBef>
                <a:spcPts val="0"/>
              </a:spcBef>
              <a:buNone/>
              <a:defRPr sz="3200">
                <a:solidFill>
                  <a:srgbClr val="000000"/>
                </a:solidFill>
              </a:defRPr>
            </a:lvl1pPr>
          </a:lstStyle>
          <a:p>
            <a:pPr lvl="0"/>
            <a:r>
              <a:rPr lang="en-US" dirty="0"/>
              <a:t>Section</a:t>
            </a:r>
          </a:p>
        </p:txBody>
      </p:sp>
      <p:sp>
        <p:nvSpPr>
          <p:cNvPr id="7"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pic>
        <p:nvPicPr>
          <p:cNvPr id="15" name="Picture 2" descr="http://www.mercury.edu.lk/sites/default/files/cisi.gif">
            <a:extLst>
              <a:ext uri="{FF2B5EF4-FFF2-40B4-BE49-F238E27FC236}">
                <a16:creationId xmlns:a16="http://schemas.microsoft.com/office/drawing/2014/main" id="{37BD4172-8DAB-42A5-916F-294ACB03453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740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userDrawn="1">
            <p:ph type="body" sz="quarter" idx="10" hasCustomPrompt="1"/>
          </p:nvPr>
        </p:nvSpPr>
        <p:spPr>
          <a:xfrm>
            <a:off x="282414" y="1725613"/>
            <a:ext cx="8580598" cy="600634"/>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7" name="Picture Placeholder 2"/>
          <p:cNvSpPr>
            <a:spLocks noGrp="1"/>
          </p:cNvSpPr>
          <p:nvPr>
            <p:ph type="pic" sz="quarter" idx="11"/>
          </p:nvPr>
        </p:nvSpPr>
        <p:spPr>
          <a:xfrm>
            <a:off x="282574" y="2373314"/>
            <a:ext cx="8580439" cy="3532186"/>
          </a:xfrm>
          <a:solidFill>
            <a:schemeClr val="bg2">
              <a:lumMod val="20000"/>
              <a:lumOff val="80000"/>
            </a:schemeClr>
          </a:solidFill>
        </p:spPr>
        <p:txBody>
          <a:bodyPr/>
          <a:lstStyle/>
          <a:p>
            <a:r>
              <a:rPr lang="en-US" dirty="0"/>
              <a:t>Click icon to add picture</a:t>
            </a:r>
            <a:endParaRPr lang="en-GB" dirty="0"/>
          </a:p>
        </p:txBody>
      </p:sp>
      <p:sp>
        <p:nvSpPr>
          <p:cNvPr id="14" name="Text Placeholder 2"/>
          <p:cNvSpPr>
            <a:spLocks noGrp="1"/>
          </p:cNvSpPr>
          <p:nvPr>
            <p:ph type="body" sz="quarter" idx="12" hasCustomPrompt="1"/>
          </p:nvPr>
        </p:nvSpPr>
        <p:spPr>
          <a:xfrm>
            <a:off x="282575" y="188913"/>
            <a:ext cx="8580438" cy="1474787"/>
          </a:xfrm>
        </p:spPr>
        <p:txBody>
          <a:bodyPr anchor="b" anchorCtr="0">
            <a:normAutofit/>
          </a:bodyPr>
          <a:lstStyle>
            <a:lvl1pPr marL="0" indent="0">
              <a:spcBef>
                <a:spcPts val="0"/>
              </a:spcBef>
              <a:buNone/>
              <a:defRPr sz="4800" b="0">
                <a:solidFill>
                  <a:srgbClr val="000000"/>
                </a:solidFill>
              </a:defRPr>
            </a:lvl1pPr>
          </a:lstStyle>
          <a:p>
            <a:pPr lvl="0"/>
            <a:r>
              <a:rPr lang="en-US" dirty="0"/>
              <a:t>Quote or statement</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308" y="6206368"/>
            <a:ext cx="1757610" cy="408746"/>
          </a:xfrm>
          <a:prstGeom prst="rect">
            <a:avLst/>
          </a:prstGeom>
        </p:spPr>
      </p:pic>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
        <p:nvSpPr>
          <p:cNvPr id="10"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21832350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51163" y="0"/>
            <a:ext cx="3241675"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951163" y="39846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7" name="Picture Placeholder 2"/>
          <p:cNvSpPr>
            <a:spLocks noGrp="1"/>
          </p:cNvSpPr>
          <p:nvPr>
            <p:ph type="pic" sz="quarter" idx="11"/>
          </p:nvPr>
        </p:nvSpPr>
        <p:spPr>
          <a:xfrm>
            <a:off x="0" y="162351"/>
            <a:ext cx="2951163" cy="6695649"/>
          </a:xfrm>
          <a:solidFill>
            <a:schemeClr val="bg2">
              <a:lumMod val="20000"/>
              <a:lumOff val="80000"/>
            </a:schemeClr>
          </a:solidFill>
        </p:spPr>
        <p:txBody>
          <a:bodyPr/>
          <a:lstStyle/>
          <a:p>
            <a:r>
              <a:rPr lang="en-US" dirty="0"/>
              <a:t>Click icon to add picture</a:t>
            </a:r>
            <a:endParaRPr lang="en-GB" dirty="0"/>
          </a:p>
        </p:txBody>
      </p:sp>
      <p:sp>
        <p:nvSpPr>
          <p:cNvPr id="8" name="Picture Placeholder 2"/>
          <p:cNvSpPr>
            <a:spLocks noGrp="1"/>
          </p:cNvSpPr>
          <p:nvPr>
            <p:ph type="pic" sz="quarter" idx="12"/>
          </p:nvPr>
        </p:nvSpPr>
        <p:spPr>
          <a:xfrm>
            <a:off x="6192838" y="162351"/>
            <a:ext cx="2951162" cy="6695649"/>
          </a:xfrm>
          <a:solidFill>
            <a:schemeClr val="bg2">
              <a:lumMod val="20000"/>
              <a:lumOff val="80000"/>
            </a:schemeClr>
          </a:solidFill>
        </p:spPr>
        <p:txBody>
          <a:bodyPr/>
          <a:lstStyle/>
          <a:p>
            <a:r>
              <a:rPr lang="en-US" dirty="0"/>
              <a:t>Click icon to add picture</a:t>
            </a:r>
            <a:endParaRPr lang="en-GB" dirty="0"/>
          </a:p>
        </p:txBody>
      </p:sp>
      <p:sp>
        <p:nvSpPr>
          <p:cNvPr id="15" name="Text Placeholder 2"/>
          <p:cNvSpPr>
            <a:spLocks noGrp="1"/>
          </p:cNvSpPr>
          <p:nvPr>
            <p:ph type="body" sz="quarter" idx="13" hasCustomPrompt="1"/>
          </p:nvPr>
        </p:nvSpPr>
        <p:spPr>
          <a:xfrm>
            <a:off x="2955928" y="162351"/>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a:t>Quote or statement</a:t>
            </a:r>
          </a:p>
        </p:txBody>
      </p:sp>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pic>
        <p:nvPicPr>
          <p:cNvPr id="12" name="Picture 2" descr="http://www.mercury.edu.lk/sites/default/files/cisi.gif">
            <a:extLst>
              <a:ext uri="{FF2B5EF4-FFF2-40B4-BE49-F238E27FC236}">
                <a16:creationId xmlns:a16="http://schemas.microsoft.com/office/drawing/2014/main" id="{1063F775-742C-4BA9-B1DC-1B7DE20A673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529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4141694"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484093" y="39338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7" name="Picture Placeholder 2"/>
          <p:cNvSpPr>
            <a:spLocks noGrp="1"/>
          </p:cNvSpPr>
          <p:nvPr>
            <p:ph type="pic" sz="quarter" idx="11"/>
          </p:nvPr>
        </p:nvSpPr>
        <p:spPr>
          <a:xfrm>
            <a:off x="4389120" y="277804"/>
            <a:ext cx="4754879" cy="3060000"/>
          </a:xfrm>
          <a:solidFill>
            <a:schemeClr val="bg2">
              <a:lumMod val="20000"/>
              <a:lumOff val="80000"/>
            </a:schemeClr>
          </a:solidFill>
        </p:spPr>
        <p:txBody>
          <a:bodyPr/>
          <a:lstStyle/>
          <a:p>
            <a:r>
              <a:rPr lang="en-US" dirty="0"/>
              <a:t>Click icon to add picture</a:t>
            </a:r>
            <a:endParaRPr lang="en-GB" dirty="0"/>
          </a:p>
        </p:txBody>
      </p:sp>
      <p:sp>
        <p:nvSpPr>
          <p:cNvPr id="8" name="Picture Placeholder 2"/>
          <p:cNvSpPr>
            <a:spLocks noGrp="1"/>
          </p:cNvSpPr>
          <p:nvPr>
            <p:ph type="pic" sz="quarter" idx="12"/>
          </p:nvPr>
        </p:nvSpPr>
        <p:spPr>
          <a:xfrm>
            <a:off x="4366018" y="3466213"/>
            <a:ext cx="4776395" cy="3060000"/>
          </a:xfrm>
          <a:solidFill>
            <a:schemeClr val="bg2">
              <a:lumMod val="20000"/>
              <a:lumOff val="80000"/>
            </a:schemeClr>
          </a:solidFill>
        </p:spPr>
        <p:txBody>
          <a:bodyPr/>
          <a:lstStyle/>
          <a:p>
            <a:r>
              <a:rPr lang="en-US" dirty="0"/>
              <a:t>Click icon to add picture</a:t>
            </a:r>
            <a:endParaRPr lang="en-GB" dirty="0"/>
          </a:p>
        </p:txBody>
      </p:sp>
      <p:sp>
        <p:nvSpPr>
          <p:cNvPr id="14" name="Text Placeholder 2"/>
          <p:cNvSpPr>
            <a:spLocks noGrp="1"/>
          </p:cNvSpPr>
          <p:nvPr>
            <p:ph type="body" sz="quarter" idx="13" hasCustomPrompt="1"/>
          </p:nvPr>
        </p:nvSpPr>
        <p:spPr>
          <a:xfrm>
            <a:off x="480146" y="196855"/>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a:t>Quote or statement</a:t>
            </a:r>
          </a:p>
        </p:txBody>
      </p:sp>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Tree>
    <p:extLst>
      <p:ext uri="{BB962C8B-B14F-4D97-AF65-F5344CB8AC3E}">
        <p14:creationId xmlns:p14="http://schemas.microsoft.com/office/powerpoint/2010/main" val="135837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282575" y="188913"/>
            <a:ext cx="8580438" cy="801687"/>
          </a:xfrm>
          <a:prstGeom prst="rect">
            <a:avLst/>
          </a:prstGeom>
        </p:spPr>
        <p:txBody>
          <a:bodyPr vert="horz" lIns="90000" tIns="45720" rIns="91440" bIns="45720" rtlCol="0" anchor="b" anchorCtr="0">
            <a:noAutofit/>
          </a:bodyPr>
          <a:lstStyle/>
          <a:p>
            <a:r>
              <a:rPr lang="en-US" noProof="0"/>
              <a:t>Click to edit Master title style</a:t>
            </a:r>
            <a:endParaRPr lang="en-GB" noProof="0" dirty="0"/>
          </a:p>
        </p:txBody>
      </p:sp>
      <p:sp>
        <p:nvSpPr>
          <p:cNvPr id="8" name="Text Placeholder 7"/>
          <p:cNvSpPr>
            <a:spLocks noGrp="1"/>
          </p:cNvSpPr>
          <p:nvPr>
            <p:ph type="body" idx="1"/>
          </p:nvPr>
        </p:nvSpPr>
        <p:spPr>
          <a:xfrm>
            <a:off x="282575" y="1376364"/>
            <a:ext cx="8580438" cy="461644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0" name="Picture 9" descr="YouGovTrans.png"/>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7679267" y="6491401"/>
            <a:ext cx="1371599" cy="318976"/>
          </a:xfrm>
          <a:prstGeom prst="rect">
            <a:avLst/>
          </a:prstGeom>
        </p:spPr>
      </p:pic>
      <p:sp>
        <p:nvSpPr>
          <p:cNvPr id="12" name="Rectangle 11"/>
          <p:cNvSpPr/>
          <p:nvPr/>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Calibri" panose="020F0502020204030204" pitchFamily="34" charset="0"/>
            </a:endParaRPr>
          </a:p>
        </p:txBody>
      </p:sp>
      <p:sp>
        <p:nvSpPr>
          <p:cNvPr id="2" name="Slide Number Placeholder 1"/>
          <p:cNvSpPr>
            <a:spLocks noGrp="1"/>
          </p:cNvSpPr>
          <p:nvPr>
            <p:ph type="sldNum" sz="quarter" idx="4"/>
          </p:nvPr>
        </p:nvSpPr>
        <p:spPr>
          <a:xfrm>
            <a:off x="148620" y="6356350"/>
            <a:ext cx="20574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1362585045"/>
      </p:ext>
    </p:extLst>
  </p:cSld>
  <p:clrMap bg1="lt1" tx1="dk1" bg2="lt2" tx2="dk2" accent1="accent1" accent2="accent2" accent3="accent3" accent4="accent4" accent5="accent5" accent6="accent6" hlink="hlink" folHlink="folHlink"/>
  <p:sldLayoutIdLst>
    <p:sldLayoutId id="2147483704" r:id="rId1"/>
    <p:sldLayoutId id="2147483748" r:id="rId2"/>
    <p:sldLayoutId id="2147483750" r:id="rId3"/>
    <p:sldLayoutId id="2147483751" r:id="rId4"/>
    <p:sldLayoutId id="2147483749" r:id="rId5"/>
    <p:sldLayoutId id="2147483756" r:id="rId6"/>
    <p:sldLayoutId id="2147483744" r:id="rId7"/>
    <p:sldLayoutId id="2147483745" r:id="rId8"/>
    <p:sldLayoutId id="2147483755" r:id="rId9"/>
    <p:sldLayoutId id="2147483735" r:id="rId10"/>
    <p:sldLayoutId id="2147483736" r:id="rId11"/>
    <p:sldLayoutId id="2147483752" r:id="rId12"/>
    <p:sldLayoutId id="2147483706" r:id="rId13"/>
    <p:sldLayoutId id="2147483753" r:id="rId14"/>
    <p:sldLayoutId id="2147483754" r:id="rId15"/>
    <p:sldLayoutId id="2147483742" r:id="rId16"/>
    <p:sldLayoutId id="2147483747" r:id="rId17"/>
    <p:sldLayoutId id="2147483746" r:id="rId18"/>
    <p:sldLayoutId id="2147483707" r:id="rId19"/>
    <p:sldLayoutId id="2147483739" r:id="rId20"/>
    <p:sldLayoutId id="2147483740" r:id="rId21"/>
    <p:sldLayoutId id="2147483712" r:id="rId22"/>
    <p:sldLayoutId id="2147483713" r:id="rId23"/>
    <p:sldLayoutId id="2147483714" r:id="rId24"/>
    <p:sldLayoutId id="2147483715" r:id="rId25"/>
    <p:sldLayoutId id="2147483717" r:id="rId26"/>
    <p:sldLayoutId id="2147483719" r:id="rId27"/>
    <p:sldLayoutId id="2147483720"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1" r:id="rId37"/>
    <p:sldLayoutId id="2147483732" r:id="rId38"/>
    <p:sldLayoutId id="2147483733" r:id="rId39"/>
    <p:sldLayoutId id="2147483734" r:id="rId40"/>
    <p:sldLayoutId id="2147483757" r:id="rId41"/>
  </p:sldLayoutIdLst>
  <p:transition>
    <p:fade/>
  </p:transition>
  <p:hf hdr="0" dt="0"/>
  <p:txStyles>
    <p:titleStyle>
      <a:lvl1pPr algn="l" defTabSz="984033" rtl="0" eaLnBrk="1" latinLnBrk="0" hangingPunct="1">
        <a:spcBef>
          <a:spcPct val="0"/>
        </a:spcBef>
        <a:buNone/>
        <a:defRPr sz="3600" b="0" kern="1200">
          <a:solidFill>
            <a:srgbClr val="000000"/>
          </a:solidFill>
          <a:latin typeface="Calibri" panose="020F0502020204030204" pitchFamily="34" charset="0"/>
          <a:ea typeface="+mj-ea"/>
          <a:cs typeface="Arial" pitchFamily="34" charset="0"/>
        </a:defRPr>
      </a:lvl1pPr>
    </p:titleStyle>
    <p:bodyStyle>
      <a:lvl1pPr marL="285750" indent="-285750" algn="l" defTabSz="984033" rtl="0" eaLnBrk="1" latinLnBrk="0" hangingPunct="1">
        <a:lnSpc>
          <a:spcPct val="100000"/>
        </a:lnSpc>
        <a:spcBef>
          <a:spcPts val="600"/>
        </a:spcBef>
        <a:buClr>
          <a:schemeClr val="tx2"/>
        </a:buClr>
        <a:buFont typeface="Wingdings" pitchFamily="2" charset="2"/>
        <a:buChar char="§"/>
        <a:defRPr sz="2000" b="0" kern="1200" baseline="0">
          <a:solidFill>
            <a:schemeClr val="tx1"/>
          </a:solidFill>
          <a:latin typeface="Calibri" panose="020F0502020204030204" pitchFamily="34" charset="0"/>
          <a:ea typeface="+mn-ea"/>
          <a:cs typeface="Arial" pitchFamily="34" charset="0"/>
        </a:defRPr>
      </a:lvl1pPr>
      <a:lvl2pPr marL="444500" indent="-269875" algn="l" defTabSz="984033" rtl="0" eaLnBrk="1" latinLnBrk="0" hangingPunct="1">
        <a:lnSpc>
          <a:spcPct val="100000"/>
        </a:lnSpc>
        <a:spcBef>
          <a:spcPts val="600"/>
        </a:spcBef>
        <a:buClr>
          <a:schemeClr val="tx2"/>
        </a:buClr>
        <a:buSzPct val="95000"/>
        <a:buFont typeface="Wingdings" pitchFamily="2" charset="2"/>
        <a:buChar char="§"/>
        <a:defRPr sz="1800" b="0" kern="1200">
          <a:solidFill>
            <a:schemeClr val="tx1"/>
          </a:solidFill>
          <a:latin typeface="Calibri" panose="020F0502020204030204" pitchFamily="34" charset="0"/>
          <a:ea typeface="+mn-ea"/>
          <a:cs typeface="Arial" pitchFamily="34" charset="0"/>
        </a:defRPr>
      </a:lvl2pPr>
      <a:lvl3pPr marL="714375" indent="-269875"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3pPr>
      <a:lvl4pPr marL="985838" indent="-285750"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4pPr>
      <a:lvl5pPr marL="1250950" indent="-285750" algn="l" defTabSz="984033" rtl="0" eaLnBrk="1" latinLnBrk="0" hangingPunct="1">
        <a:lnSpc>
          <a:spcPct val="100000"/>
        </a:lnSpc>
        <a:spcBef>
          <a:spcPts val="600"/>
        </a:spcBef>
        <a:buClr>
          <a:schemeClr val="tx2"/>
        </a:buClr>
        <a:buSzPct val="105000"/>
        <a:buFont typeface="Wingdings" pitchFamily="2" charset="2"/>
        <a:buChar char="§"/>
        <a:tabLst/>
        <a:defRPr sz="1600" b="0" i="1" kern="1200">
          <a:solidFill>
            <a:schemeClr val="tx1"/>
          </a:solidFill>
          <a:latin typeface="Calibri" panose="020F0502020204030204" pitchFamily="34" charset="0"/>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GB" dirty="0"/>
              <a:t>Pensions and Investments</a:t>
            </a:r>
          </a:p>
        </p:txBody>
      </p:sp>
      <p:pic>
        <p:nvPicPr>
          <p:cNvPr id="5" name="Picture 2" descr="http://www.mercury.edu.lk/sites/default/files/cis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330" y="5944042"/>
            <a:ext cx="1428912" cy="69159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a:xfrm>
            <a:off x="282442" y="4796408"/>
            <a:ext cx="8580597" cy="792783"/>
          </a:xfrm>
        </p:spPr>
        <p:txBody>
          <a:bodyPr/>
          <a:lstStyle/>
          <a:p>
            <a:r>
              <a:rPr lang="en-GB" sz="2000" dirty="0"/>
              <a:t>December 2017			</a:t>
            </a:r>
            <a:r>
              <a:rPr lang="en-GB" sz="2000" dirty="0">
                <a:solidFill>
                  <a:schemeClr val="bg2">
                    <a:lumMod val="75000"/>
                  </a:schemeClr>
                </a:solidFill>
              </a:rPr>
              <a:t>cisi.org/</a:t>
            </a:r>
            <a:r>
              <a:rPr lang="en-GB" sz="2000" dirty="0" err="1">
                <a:solidFill>
                  <a:schemeClr val="bg2">
                    <a:lumMod val="75000"/>
                  </a:schemeClr>
                </a:solidFill>
              </a:rPr>
              <a:t>yougovpensions</a:t>
            </a:r>
            <a:endParaRPr lang="en-GB" sz="2000" dirty="0">
              <a:solidFill>
                <a:schemeClr val="bg2">
                  <a:lumMod val="75000"/>
                </a:schemeClr>
              </a:solidFill>
            </a:endParaRPr>
          </a:p>
          <a:p>
            <a:endParaRPr lang="en-GB" dirty="0"/>
          </a:p>
        </p:txBody>
      </p:sp>
    </p:spTree>
    <p:extLst>
      <p:ext uri="{BB962C8B-B14F-4D97-AF65-F5344CB8AC3E}">
        <p14:creationId xmlns:p14="http://schemas.microsoft.com/office/powerpoint/2010/main" val="22069340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88872" y="-543092"/>
            <a:ext cx="6800850" cy="6493014"/>
            <a:chOff x="-740098" y="784634"/>
            <a:chExt cx="5376908" cy="4389676"/>
          </a:xfrm>
        </p:grpSpPr>
        <p:graphicFrame>
          <p:nvGraphicFramePr>
            <p:cNvPr id="16" name="Chart 15"/>
            <p:cNvGraphicFramePr>
              <a:graphicFrameLocks/>
            </p:cNvGraphicFramePr>
            <p:nvPr>
              <p:extLst>
                <p:ext uri="{D42A27DB-BD31-4B8C-83A1-F6EECF244321}">
                  <p14:modId xmlns:p14="http://schemas.microsoft.com/office/powerpoint/2010/main" val="3004887018"/>
                </p:ext>
              </p:extLst>
            </p:nvPr>
          </p:nvGraphicFramePr>
          <p:xfrm>
            <a:off x="-740098" y="784634"/>
            <a:ext cx="5376908" cy="438967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2676166" y="2718701"/>
              <a:ext cx="723689" cy="312114"/>
            </a:xfrm>
            <a:prstGeom prst="rect">
              <a:avLst/>
            </a:prstGeom>
          </p:spPr>
          <p:txBody>
            <a:bodyPr wrap="square" rtlCol="0" anchor="ctr" anchorCtr="0">
              <a:spAutoFit/>
            </a:bodyPr>
            <a:lstStyle/>
            <a:p>
              <a:pPr algn="ctr"/>
              <a:r>
                <a:rPr lang="en-US" sz="1200" b="1" dirty="0">
                  <a:solidFill>
                    <a:schemeClr val="tx1">
                      <a:lumMod val="50000"/>
                    </a:schemeClr>
                  </a:solidFill>
                </a:rPr>
                <a:t>When I’m in my 70s</a:t>
              </a:r>
              <a:endParaRPr lang="en-GB" sz="1200" b="1" dirty="0">
                <a:solidFill>
                  <a:schemeClr val="tx1">
                    <a:lumMod val="50000"/>
                  </a:schemeClr>
                </a:solidFill>
              </a:endParaRPr>
            </a:p>
          </p:txBody>
        </p:sp>
        <p:sp>
          <p:nvSpPr>
            <p:cNvPr id="18" name="TextBox 17"/>
            <p:cNvSpPr txBox="1"/>
            <p:nvPr/>
          </p:nvSpPr>
          <p:spPr>
            <a:xfrm>
              <a:off x="2051960" y="4299428"/>
              <a:ext cx="751388" cy="312114"/>
            </a:xfrm>
            <a:prstGeom prst="rect">
              <a:avLst/>
            </a:prstGeom>
          </p:spPr>
          <p:txBody>
            <a:bodyPr wrap="square" rtlCol="0" anchor="ctr" anchorCtr="0">
              <a:spAutoFit/>
            </a:bodyPr>
            <a:lstStyle/>
            <a:p>
              <a:pPr algn="ctr"/>
              <a:r>
                <a:rPr lang="en-US" sz="1200" b="1" dirty="0">
                  <a:solidFill>
                    <a:schemeClr val="tx1">
                      <a:lumMod val="50000"/>
                    </a:schemeClr>
                  </a:solidFill>
                </a:rPr>
                <a:t>When I’m in my 60s</a:t>
              </a:r>
              <a:endParaRPr lang="en-GB" sz="1200" b="1" dirty="0">
                <a:solidFill>
                  <a:schemeClr val="tx1">
                    <a:lumMod val="50000"/>
                  </a:schemeClr>
                </a:solidFill>
              </a:endParaRPr>
            </a:p>
          </p:txBody>
        </p:sp>
        <p:sp>
          <p:nvSpPr>
            <p:cNvPr id="20" name="TextBox 19"/>
            <p:cNvSpPr txBox="1"/>
            <p:nvPr/>
          </p:nvSpPr>
          <p:spPr>
            <a:xfrm>
              <a:off x="351540" y="2874758"/>
              <a:ext cx="711639" cy="312114"/>
            </a:xfrm>
            <a:prstGeom prst="rect">
              <a:avLst/>
            </a:prstGeom>
          </p:spPr>
          <p:txBody>
            <a:bodyPr wrap="square" rtlCol="0" anchor="ctr" anchorCtr="0">
              <a:spAutoFit/>
            </a:bodyPr>
            <a:lstStyle/>
            <a:p>
              <a:pPr algn="ctr"/>
              <a:r>
                <a:rPr lang="en-US" sz="1200" b="1" dirty="0">
                  <a:solidFill>
                    <a:schemeClr val="tx1">
                      <a:lumMod val="50000"/>
                    </a:schemeClr>
                  </a:solidFill>
                </a:rPr>
                <a:t>When I’m in my 50s</a:t>
              </a:r>
              <a:endParaRPr lang="en-GB" sz="1200" b="1" dirty="0">
                <a:solidFill>
                  <a:schemeClr val="tx1">
                    <a:lumMod val="50000"/>
                  </a:schemeClr>
                </a:solidFill>
              </a:endParaRPr>
            </a:p>
          </p:txBody>
        </p:sp>
      </p:grpSp>
      <p:sp>
        <p:nvSpPr>
          <p:cNvPr id="3" name="Text Placeholder 2"/>
          <p:cNvSpPr>
            <a:spLocks noGrp="1"/>
          </p:cNvSpPr>
          <p:nvPr>
            <p:ph type="body" sz="quarter" idx="14"/>
          </p:nvPr>
        </p:nvSpPr>
        <p:spPr>
          <a:xfrm>
            <a:off x="380246" y="313644"/>
            <a:ext cx="5698775" cy="1165824"/>
          </a:xfrm>
        </p:spPr>
        <p:txBody>
          <a:bodyPr anchor="t">
            <a:noAutofit/>
          </a:bodyPr>
          <a:lstStyle/>
          <a:p>
            <a:pPr algn="just"/>
            <a:r>
              <a:rPr lang="en-GB" sz="1600" b="1" dirty="0"/>
              <a:t>Most respondents would like to retire younger than they believe they will. Almost half (45%) believe their standard of living will decrease during retirement.</a:t>
            </a:r>
          </a:p>
        </p:txBody>
      </p:sp>
      <p:sp>
        <p:nvSpPr>
          <p:cNvPr id="4" name="Slide Number Placeholder 3"/>
          <p:cNvSpPr>
            <a:spLocks noGrp="1"/>
          </p:cNvSpPr>
          <p:nvPr>
            <p:ph type="sldNum" sz="quarter" idx="4"/>
          </p:nvPr>
        </p:nvSpPr>
        <p:spPr/>
        <p:txBody>
          <a:bodyPr/>
          <a:lstStyle/>
          <a:p>
            <a:fld id="{79625F87-44A5-4BCE-BECC-3F62853E43A0}" type="slidenum">
              <a:rPr lang="en-GB" smtClean="0"/>
              <a:pPr/>
              <a:t>10</a:t>
            </a:fld>
            <a:endParaRPr lang="en-GB" dirty="0"/>
          </a:p>
        </p:txBody>
      </p:sp>
      <p:sp>
        <p:nvSpPr>
          <p:cNvPr id="6" name="TextBox 5"/>
          <p:cNvSpPr txBox="1"/>
          <p:nvPr/>
        </p:nvSpPr>
        <p:spPr>
          <a:xfrm>
            <a:off x="380246" y="5659091"/>
            <a:ext cx="4217897" cy="707886"/>
          </a:xfrm>
          <a:prstGeom prst="rect">
            <a:avLst/>
          </a:prstGeom>
        </p:spPr>
        <p:txBody>
          <a:bodyPr wrap="square" rtlCol="0" anchor="ctr" anchorCtr="0">
            <a:spAutoFit/>
          </a:bodyPr>
          <a:lstStyle/>
          <a:p>
            <a:pPr algn="just"/>
            <a:r>
              <a:rPr lang="en-US" sz="800" b="1" dirty="0">
                <a:solidFill>
                  <a:srgbClr val="000000"/>
                </a:solidFill>
              </a:rPr>
              <a:t>AIP_Q1. For the following question, please think about when you would like to retire, regardless of whether you think you will be able to or not. If you do not want to retire, please select the "Not applicable" option. At what age, if ever, are you hoping to retire? (Please select the option that best applies) and AIP_Q2_rc.  At what age do you think you will actually retire? (Please select the option that best applies).  Base: all (1,141).</a:t>
            </a:r>
            <a:endParaRPr lang="en-GB" sz="800" b="1" dirty="0">
              <a:solidFill>
                <a:srgbClr val="000000"/>
              </a:solidFill>
            </a:endParaRPr>
          </a:p>
        </p:txBody>
      </p:sp>
      <p:sp>
        <p:nvSpPr>
          <p:cNvPr id="2" name="Rectangle 1"/>
          <p:cNvSpPr/>
          <p:nvPr/>
        </p:nvSpPr>
        <p:spPr>
          <a:xfrm>
            <a:off x="5467261" y="5659091"/>
            <a:ext cx="3144977" cy="707886"/>
          </a:xfrm>
          <a:prstGeom prst="rect">
            <a:avLst/>
          </a:prstGeom>
        </p:spPr>
        <p:txBody>
          <a:bodyPr wrap="square">
            <a:spAutoFit/>
          </a:bodyPr>
          <a:lstStyle/>
          <a:p>
            <a:pPr algn="just"/>
            <a:r>
              <a:rPr lang="en-GB" sz="800" b="1" dirty="0">
                <a:solidFill>
                  <a:srgbClr val="000000"/>
                </a:solidFill>
              </a:rPr>
              <a:t>AIP_Q12. Thinking in general about your standard of living once retired (e.g. your living accommodation, disposable income, food you eat etc.)... Overall, do you expect your standard of living to increase, decrease or stay about the same as it is now? (Please select the option that BEST applies).  Base: all hoping to retire (1,010)</a:t>
            </a:r>
          </a:p>
        </p:txBody>
      </p:sp>
      <p:sp>
        <p:nvSpPr>
          <p:cNvPr id="24" name="Rounded Rectangular Callout 23"/>
          <p:cNvSpPr/>
          <p:nvPr/>
        </p:nvSpPr>
        <p:spPr>
          <a:xfrm>
            <a:off x="5554414" y="2062723"/>
            <a:ext cx="3057824" cy="843668"/>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US" sz="1400" b="1" dirty="0">
                <a:solidFill>
                  <a:schemeClr val="bg1"/>
                </a:solidFill>
              </a:rPr>
              <a:t>8% </a:t>
            </a:r>
            <a:r>
              <a:rPr lang="en-US" sz="1050" b="1" dirty="0">
                <a:solidFill>
                  <a:schemeClr val="bg1"/>
                </a:solidFill>
              </a:rPr>
              <a:t>think that their standard of living will increase during retirement (i.e. their quality of life would improve once retired) – 18% of 18-24s / 4% of over 55s</a:t>
            </a:r>
            <a:endParaRPr lang="en-GB" sz="1050" b="1" dirty="0">
              <a:solidFill>
                <a:schemeClr val="bg1"/>
              </a:solidFill>
            </a:endParaRPr>
          </a:p>
        </p:txBody>
      </p:sp>
      <p:sp>
        <p:nvSpPr>
          <p:cNvPr id="25" name="Rounded Rectangular Callout 24"/>
          <p:cNvSpPr/>
          <p:nvPr/>
        </p:nvSpPr>
        <p:spPr>
          <a:xfrm>
            <a:off x="6234361" y="3181412"/>
            <a:ext cx="2378894" cy="683889"/>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US" sz="1800" b="1" dirty="0">
                <a:solidFill>
                  <a:schemeClr val="bg1"/>
                </a:solidFill>
              </a:rPr>
              <a:t>38% </a:t>
            </a:r>
            <a:r>
              <a:rPr lang="en-US" sz="1200" b="1" dirty="0">
                <a:solidFill>
                  <a:schemeClr val="bg1"/>
                </a:solidFill>
              </a:rPr>
              <a:t>think that their standard of living will stay about the same</a:t>
            </a:r>
            <a:endParaRPr lang="en-GB" sz="1200" b="1" dirty="0">
              <a:solidFill>
                <a:schemeClr val="bg1"/>
              </a:solidFill>
            </a:endParaRPr>
          </a:p>
        </p:txBody>
      </p:sp>
      <p:sp>
        <p:nvSpPr>
          <p:cNvPr id="26" name="Rounded Rectangular Callout 25"/>
          <p:cNvSpPr/>
          <p:nvPr/>
        </p:nvSpPr>
        <p:spPr>
          <a:xfrm>
            <a:off x="5555431" y="4140322"/>
            <a:ext cx="3057824" cy="843668"/>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US" sz="1800" b="1" dirty="0">
                <a:solidFill>
                  <a:schemeClr val="bg1"/>
                </a:solidFill>
              </a:rPr>
              <a:t>45% </a:t>
            </a:r>
            <a:r>
              <a:rPr lang="en-US" sz="1200" b="1" dirty="0">
                <a:solidFill>
                  <a:schemeClr val="bg1"/>
                </a:solidFill>
              </a:rPr>
              <a:t>think that their standard of living will decrease during retirement (i.e. their quality of life would decline once retired)</a:t>
            </a:r>
            <a:endParaRPr lang="en-GB" sz="1200" b="1" dirty="0">
              <a:solidFill>
                <a:schemeClr val="bg1"/>
              </a:solidFill>
            </a:endParaRPr>
          </a:p>
        </p:txBody>
      </p:sp>
      <p:cxnSp>
        <p:nvCxnSpPr>
          <p:cNvPr id="8" name="Straight Arrow Connector 7"/>
          <p:cNvCxnSpPr/>
          <p:nvPr/>
        </p:nvCxnSpPr>
        <p:spPr>
          <a:xfrm>
            <a:off x="8755872" y="2195517"/>
            <a:ext cx="0" cy="2639038"/>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2" descr="http://www.mercury.edu.lk/sites/default/files/cisi.gif">
            <a:extLst>
              <a:ext uri="{FF2B5EF4-FFF2-40B4-BE49-F238E27FC236}">
                <a16:creationId xmlns:a16="http://schemas.microsoft.com/office/drawing/2014/main" id="{C3F1A1F1-D698-425A-AA7E-7886B0CED2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544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32909" y="313644"/>
            <a:ext cx="6923568" cy="1086459"/>
          </a:xfrm>
        </p:spPr>
        <p:txBody>
          <a:bodyPr anchor="t">
            <a:noAutofit/>
          </a:bodyPr>
          <a:lstStyle/>
          <a:p>
            <a:pPr algn="ctr"/>
            <a:r>
              <a:rPr lang="en-GB" sz="1600" b="1" dirty="0"/>
              <a:t>Most expect to fund their retirement through their workplace and state pensions. More than a quarter will rely on their private pension, and more than a quarter on their bank savings.</a:t>
            </a:r>
          </a:p>
        </p:txBody>
      </p:sp>
      <p:sp>
        <p:nvSpPr>
          <p:cNvPr id="4" name="Slide Number Placeholder 3"/>
          <p:cNvSpPr>
            <a:spLocks noGrp="1"/>
          </p:cNvSpPr>
          <p:nvPr>
            <p:ph type="sldNum" sz="quarter" idx="4"/>
          </p:nvPr>
        </p:nvSpPr>
        <p:spPr/>
        <p:txBody>
          <a:bodyPr/>
          <a:lstStyle/>
          <a:p>
            <a:fld id="{79625F87-44A5-4BCE-BECC-3F62853E43A0}" type="slidenum">
              <a:rPr lang="en-GB" smtClean="0"/>
              <a:pPr/>
              <a:t>11</a:t>
            </a:fld>
            <a:endParaRPr lang="en-GB" dirty="0"/>
          </a:p>
        </p:txBody>
      </p:sp>
      <p:sp>
        <p:nvSpPr>
          <p:cNvPr id="31" name="Rectangle 30"/>
          <p:cNvSpPr/>
          <p:nvPr/>
        </p:nvSpPr>
        <p:spPr>
          <a:xfrm>
            <a:off x="409574" y="6365403"/>
            <a:ext cx="7248525" cy="400110"/>
          </a:xfrm>
          <a:prstGeom prst="rect">
            <a:avLst/>
          </a:prstGeom>
        </p:spPr>
        <p:txBody>
          <a:bodyPr wrap="square">
            <a:spAutoFit/>
          </a:bodyPr>
          <a:lstStyle/>
          <a:p>
            <a:pPr algn="just"/>
            <a:r>
              <a:rPr lang="en-US" sz="1000" b="1" dirty="0">
                <a:solidFill>
                  <a:srgbClr val="000000"/>
                </a:solidFill>
              </a:rPr>
              <a:t>AIP_Q9. Through which, if any, of the following ways do you expect to fund your retirement? (Please select all that apply) Base: all hoping to retire (1,010)</a:t>
            </a:r>
            <a:endParaRPr lang="en-GB" sz="1000" b="1" dirty="0">
              <a:solidFill>
                <a:srgbClr val="000000"/>
              </a:solidFill>
            </a:endParaRPr>
          </a:p>
        </p:txBody>
      </p:sp>
      <p:grpSp>
        <p:nvGrpSpPr>
          <p:cNvPr id="2" name="Group 1"/>
          <p:cNvGrpSpPr/>
          <p:nvPr/>
        </p:nvGrpSpPr>
        <p:grpSpPr>
          <a:xfrm>
            <a:off x="1106691" y="1358020"/>
            <a:ext cx="6763828" cy="4963345"/>
            <a:chOff x="1106691" y="1653200"/>
            <a:chExt cx="6763828" cy="4668165"/>
          </a:xfrm>
        </p:grpSpPr>
        <p:graphicFrame>
          <p:nvGraphicFramePr>
            <p:cNvPr id="8" name="Chart 7"/>
            <p:cNvGraphicFramePr>
              <a:graphicFrameLocks/>
            </p:cNvGraphicFramePr>
            <p:nvPr>
              <p:extLst>
                <p:ext uri="{D42A27DB-BD31-4B8C-83A1-F6EECF244321}">
                  <p14:modId xmlns:p14="http://schemas.microsoft.com/office/powerpoint/2010/main" val="523494023"/>
                </p:ext>
              </p:extLst>
            </p:nvPr>
          </p:nvGraphicFramePr>
          <p:xfrm>
            <a:off x="1106691" y="1653200"/>
            <a:ext cx="6308097" cy="4668165"/>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ular Callout 32"/>
            <p:cNvSpPr/>
            <p:nvPr/>
          </p:nvSpPr>
          <p:spPr>
            <a:xfrm>
              <a:off x="5731231" y="4740904"/>
              <a:ext cx="1605113" cy="731399"/>
            </a:xfrm>
            <a:prstGeom prst="wedgeRoundRectCallout">
              <a:avLst>
                <a:gd name="adj1" fmla="val -81500"/>
                <a:gd name="adj2" fmla="val -38019"/>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Higher for men than for women (18% vs 10%)</a:t>
              </a:r>
              <a:endParaRPr lang="en-GB" sz="1200" b="1" dirty="0">
                <a:solidFill>
                  <a:schemeClr val="bg1"/>
                </a:solidFill>
              </a:endParaRPr>
            </a:p>
          </p:txBody>
        </p:sp>
        <p:sp>
          <p:nvSpPr>
            <p:cNvPr id="9" name="Rounded Rectangular Callout 8"/>
            <p:cNvSpPr/>
            <p:nvPr/>
          </p:nvSpPr>
          <p:spPr>
            <a:xfrm>
              <a:off x="6265406" y="2881146"/>
              <a:ext cx="1605113" cy="731399"/>
            </a:xfrm>
            <a:prstGeom prst="wedgeRoundRectCallout">
              <a:avLst>
                <a:gd name="adj1" fmla="val -81500"/>
                <a:gd name="adj2" fmla="val -38019"/>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Higher for men than for women (31% vs 21%)</a:t>
              </a:r>
              <a:endParaRPr lang="en-GB" sz="1200" b="1" dirty="0">
                <a:solidFill>
                  <a:schemeClr val="bg1"/>
                </a:solidFill>
              </a:endParaRPr>
            </a:p>
          </p:txBody>
        </p:sp>
        <p:sp>
          <p:nvSpPr>
            <p:cNvPr id="10" name="Rounded Rectangular Callout 9"/>
            <p:cNvSpPr/>
            <p:nvPr/>
          </p:nvSpPr>
          <p:spPr>
            <a:xfrm>
              <a:off x="1651302" y="2995131"/>
              <a:ext cx="974203" cy="503429"/>
            </a:xfrm>
            <a:prstGeom prst="wedgeRoundRectCallout">
              <a:avLst>
                <a:gd name="adj1" fmla="val 87712"/>
                <a:gd name="adj2" fmla="val 42440"/>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Highest for under 35s</a:t>
              </a:r>
              <a:endParaRPr lang="en-GB" sz="1200" b="1" dirty="0">
                <a:solidFill>
                  <a:schemeClr val="bg1"/>
                </a:solidFill>
              </a:endParaRPr>
            </a:p>
          </p:txBody>
        </p:sp>
      </p:grpSp>
      <p:pic>
        <p:nvPicPr>
          <p:cNvPr id="12" name="Picture 2" descr="http://www.mercury.edu.lk/sites/default/files/cisi.gif">
            <a:extLst>
              <a:ext uri="{FF2B5EF4-FFF2-40B4-BE49-F238E27FC236}">
                <a16:creationId xmlns:a16="http://schemas.microsoft.com/office/drawing/2014/main" id="{3AB20DBA-90BB-4C2F-BDA2-5457E50BB7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8605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4844" y="299416"/>
            <a:ext cx="6641345" cy="942816"/>
          </a:xfrm>
        </p:spPr>
        <p:txBody>
          <a:bodyPr anchor="t">
            <a:noAutofit/>
          </a:bodyPr>
          <a:lstStyle/>
          <a:p>
            <a:pPr algn="just"/>
            <a:r>
              <a:rPr lang="en-GB" sz="1600" b="1" dirty="0"/>
              <a:t>A quarter would prefer to reduce their working hours when transitioning into retirement. About a quarter (23%) are not sure they will be able to retire when they want because of financial commitments.</a:t>
            </a:r>
          </a:p>
        </p:txBody>
      </p:sp>
      <p:sp>
        <p:nvSpPr>
          <p:cNvPr id="4" name="Slide Number Placeholder 3"/>
          <p:cNvSpPr>
            <a:spLocks noGrp="1"/>
          </p:cNvSpPr>
          <p:nvPr>
            <p:ph type="sldNum" sz="quarter" idx="4"/>
          </p:nvPr>
        </p:nvSpPr>
        <p:spPr/>
        <p:txBody>
          <a:bodyPr/>
          <a:lstStyle/>
          <a:p>
            <a:fld id="{79625F87-44A5-4BCE-BECC-3F62853E43A0}" type="slidenum">
              <a:rPr lang="en-GB" smtClean="0"/>
              <a:pPr/>
              <a:t>12</a:t>
            </a:fld>
            <a:endParaRPr lang="en-GB" dirty="0"/>
          </a:p>
        </p:txBody>
      </p:sp>
      <p:sp>
        <p:nvSpPr>
          <p:cNvPr id="31" name="Rectangle 30"/>
          <p:cNvSpPr/>
          <p:nvPr/>
        </p:nvSpPr>
        <p:spPr>
          <a:xfrm>
            <a:off x="409575" y="6356350"/>
            <a:ext cx="7105650" cy="400110"/>
          </a:xfrm>
          <a:prstGeom prst="rect">
            <a:avLst/>
          </a:prstGeom>
        </p:spPr>
        <p:txBody>
          <a:bodyPr wrap="square">
            <a:spAutoFit/>
          </a:bodyPr>
          <a:lstStyle/>
          <a:p>
            <a:pPr algn="just"/>
            <a:r>
              <a:rPr lang="en-GB" sz="1000" b="1" dirty="0">
                <a:solidFill>
                  <a:srgbClr val="000000"/>
                </a:solidFill>
              </a:rPr>
              <a:t>AIP_Q3. Thinking about your retirement… Which ONE, if any, of the following statements, best applies to you? (Please select the option that BEST applies). [Don’t know not shown] Base: all (1,141)</a:t>
            </a:r>
          </a:p>
        </p:txBody>
      </p:sp>
      <p:graphicFrame>
        <p:nvGraphicFramePr>
          <p:cNvPr id="32" name="Chart 31"/>
          <p:cNvGraphicFramePr>
            <a:graphicFrameLocks/>
          </p:cNvGraphicFramePr>
          <p:nvPr>
            <p:extLst>
              <p:ext uri="{D42A27DB-BD31-4B8C-83A1-F6EECF244321}">
                <p14:modId xmlns:p14="http://schemas.microsoft.com/office/powerpoint/2010/main" val="623030448"/>
              </p:ext>
            </p:extLst>
          </p:nvPr>
        </p:nvGraphicFramePr>
        <p:xfrm>
          <a:off x="1234470" y="1388853"/>
          <a:ext cx="5630843" cy="4939110"/>
        </p:xfrm>
        <a:graphic>
          <a:graphicData uri="http://schemas.openxmlformats.org/drawingml/2006/chart">
            <c:chart xmlns:c="http://schemas.openxmlformats.org/drawingml/2006/chart" xmlns:r="http://schemas.openxmlformats.org/officeDocument/2006/relationships" r:id="rId2"/>
          </a:graphicData>
        </a:graphic>
      </p:graphicFrame>
      <p:sp>
        <p:nvSpPr>
          <p:cNvPr id="33" name="Rounded Rectangular Callout 32"/>
          <p:cNvSpPr/>
          <p:nvPr/>
        </p:nvSpPr>
        <p:spPr>
          <a:xfrm>
            <a:off x="6110212" y="3013813"/>
            <a:ext cx="2810026" cy="731399"/>
          </a:xfrm>
          <a:prstGeom prst="wedgeRoundRectCallout">
            <a:avLst>
              <a:gd name="adj1" fmla="val -81500"/>
              <a:gd name="adj2" fmla="val -49813"/>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Significantly higher for men than for women (16% vs 10%) and 19% of over 55s, compared to 10% of 35-44s.</a:t>
            </a:r>
            <a:endParaRPr lang="en-GB" sz="1200" b="1" dirty="0">
              <a:solidFill>
                <a:schemeClr val="bg1"/>
              </a:solidFill>
            </a:endParaRPr>
          </a:p>
        </p:txBody>
      </p:sp>
      <p:sp>
        <p:nvSpPr>
          <p:cNvPr id="14" name="Rounded Rectangular Callout 13"/>
          <p:cNvSpPr/>
          <p:nvPr/>
        </p:nvSpPr>
        <p:spPr>
          <a:xfrm>
            <a:off x="7141387" y="1905436"/>
            <a:ext cx="1540886" cy="731399"/>
          </a:xfrm>
          <a:prstGeom prst="wedgeRoundRectCallout">
            <a:avLst>
              <a:gd name="adj1" fmla="val -85102"/>
              <a:gd name="adj2" fmla="val -60551"/>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Significantly higher for women than for men (30% vs 22%)</a:t>
            </a:r>
            <a:endParaRPr lang="en-GB" sz="1200" b="1" dirty="0">
              <a:solidFill>
                <a:schemeClr val="bg1"/>
              </a:solidFill>
            </a:endParaRPr>
          </a:p>
        </p:txBody>
      </p:sp>
      <p:sp>
        <p:nvSpPr>
          <p:cNvPr id="8" name="Rounded Rectangular Callout 7"/>
          <p:cNvSpPr/>
          <p:nvPr/>
        </p:nvSpPr>
        <p:spPr>
          <a:xfrm>
            <a:off x="5910112" y="4371792"/>
            <a:ext cx="1336077" cy="731399"/>
          </a:xfrm>
          <a:prstGeom prst="wedgeRoundRectCallout">
            <a:avLst>
              <a:gd name="adj1" fmla="val -84187"/>
              <a:gd name="adj2" fmla="val -85196"/>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16% of over 55s / 8% of 25-34s</a:t>
            </a:r>
            <a:endParaRPr lang="en-GB" sz="1200" b="1" dirty="0">
              <a:solidFill>
                <a:schemeClr val="bg1"/>
              </a:solidFill>
            </a:endParaRPr>
          </a:p>
        </p:txBody>
      </p:sp>
      <p:pic>
        <p:nvPicPr>
          <p:cNvPr id="10" name="Picture 2" descr="http://www.mercury.edu.lk/sites/default/files/cisi.gif">
            <a:extLst>
              <a:ext uri="{FF2B5EF4-FFF2-40B4-BE49-F238E27FC236}">
                <a16:creationId xmlns:a16="http://schemas.microsoft.com/office/drawing/2014/main" id="{AC6E9213-424B-4E28-AB38-2D01C373FE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225" y="338375"/>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708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015762"/>
            <a:ext cx="8995380" cy="715340"/>
          </a:xfrm>
        </p:spPr>
        <p:txBody>
          <a:bodyPr>
            <a:normAutofit/>
          </a:bodyPr>
          <a:lstStyle/>
          <a:p>
            <a:r>
              <a:rPr lang="en-GB" dirty="0"/>
              <a:t>Value of pension pot and how much they pay in</a:t>
            </a:r>
          </a:p>
        </p:txBody>
      </p:sp>
      <p:sp>
        <p:nvSpPr>
          <p:cNvPr id="4" name="Slide Number Placeholder 3"/>
          <p:cNvSpPr>
            <a:spLocks noGrp="1"/>
          </p:cNvSpPr>
          <p:nvPr>
            <p:ph type="sldNum" sz="quarter" idx="4"/>
          </p:nvPr>
        </p:nvSpPr>
        <p:spPr/>
        <p:txBody>
          <a:bodyPr/>
          <a:lstStyle/>
          <a:p>
            <a:fld id="{79625F87-44A5-4BCE-BECC-3F62853E43A0}" type="slidenum">
              <a:rPr lang="en-GB" smtClean="0"/>
              <a:pPr/>
              <a:t>13</a:t>
            </a:fld>
            <a:endParaRPr lang="en-GB" dirty="0"/>
          </a:p>
        </p:txBody>
      </p:sp>
    </p:spTree>
    <p:extLst>
      <p:ext uri="{BB962C8B-B14F-4D97-AF65-F5344CB8AC3E}">
        <p14:creationId xmlns:p14="http://schemas.microsoft.com/office/powerpoint/2010/main" val="31337458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7099737" cy="880074"/>
          </a:xfrm>
        </p:spPr>
        <p:txBody>
          <a:bodyPr anchor="t">
            <a:noAutofit/>
          </a:bodyPr>
          <a:lstStyle/>
          <a:p>
            <a:pPr algn="ctr"/>
            <a:r>
              <a:rPr lang="en-GB" sz="1600" b="1" dirty="0"/>
              <a:t>76% don’t know what the value of their pension is. Significantly more women than men don’t know.</a:t>
            </a:r>
          </a:p>
        </p:txBody>
      </p:sp>
      <p:sp>
        <p:nvSpPr>
          <p:cNvPr id="4" name="Slide Number Placeholder 3"/>
          <p:cNvSpPr>
            <a:spLocks noGrp="1"/>
          </p:cNvSpPr>
          <p:nvPr>
            <p:ph type="sldNum" sz="quarter" idx="4"/>
          </p:nvPr>
        </p:nvSpPr>
        <p:spPr/>
        <p:txBody>
          <a:bodyPr/>
          <a:lstStyle/>
          <a:p>
            <a:fld id="{79625F87-44A5-4BCE-BECC-3F62853E43A0}" type="slidenum">
              <a:rPr lang="en-GB" smtClean="0"/>
              <a:pPr/>
              <a:t>14</a:t>
            </a:fld>
            <a:endParaRPr lang="en-GB" dirty="0"/>
          </a:p>
        </p:txBody>
      </p:sp>
      <p:sp>
        <p:nvSpPr>
          <p:cNvPr id="17" name="TextBox 16"/>
          <p:cNvSpPr txBox="1"/>
          <p:nvPr/>
        </p:nvSpPr>
        <p:spPr>
          <a:xfrm>
            <a:off x="437850" y="6180891"/>
            <a:ext cx="7221381" cy="646331"/>
          </a:xfrm>
          <a:prstGeom prst="rect">
            <a:avLst/>
          </a:prstGeom>
        </p:spPr>
        <p:txBody>
          <a:bodyPr wrap="square" rtlCol="0" anchor="ctr" anchorCtr="0">
            <a:spAutoFit/>
          </a:bodyPr>
          <a:lstStyle/>
          <a:p>
            <a:pPr algn="just"/>
            <a:r>
              <a:rPr lang="en-GB" sz="900" b="1" dirty="0">
                <a:solidFill>
                  <a:srgbClr val="000000"/>
                </a:solidFill>
              </a:rPr>
              <a:t>AIP_Q6. You previously mentioned that you currently have a pension excluding the state pension. If you have more than one pension (e.g. private pension, workplace pension etc.) please think about the sum of these combined. Approximately, what is the combined total value of your private and/ or workplace pension pot is today? (Please type your answer in whole numbers to the nearest £, in the box below. Even if you are unsure, please provide your best estimate).  Base: all with a pension, excluding state pension (816).</a:t>
            </a:r>
          </a:p>
        </p:txBody>
      </p:sp>
      <p:sp>
        <p:nvSpPr>
          <p:cNvPr id="15" name="Rounded Rectangular Callout 14"/>
          <p:cNvSpPr/>
          <p:nvPr/>
        </p:nvSpPr>
        <p:spPr>
          <a:xfrm>
            <a:off x="4175186" y="4270042"/>
            <a:ext cx="4687827" cy="112275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solidFill>
                  <a:schemeClr val="bg1"/>
                </a:solidFill>
              </a:rPr>
              <a:t>80% of 45-54s don’t know, 79% of 35-44s. </a:t>
            </a:r>
          </a:p>
          <a:p>
            <a:pPr algn="ctr"/>
            <a:endParaRPr lang="en-GB" sz="700" b="1" dirty="0">
              <a:solidFill>
                <a:schemeClr val="bg1"/>
              </a:solidFill>
            </a:endParaRPr>
          </a:p>
          <a:p>
            <a:pPr algn="ctr"/>
            <a:r>
              <a:rPr lang="en-GB" sz="1400" b="1" dirty="0">
                <a:solidFill>
                  <a:schemeClr val="bg1"/>
                </a:solidFill>
              </a:rPr>
              <a:t>11% of those aged 55+ put their pension value at between £100k and £500k, 4% over half a million.</a:t>
            </a:r>
          </a:p>
        </p:txBody>
      </p:sp>
      <p:graphicFrame>
        <p:nvGraphicFramePr>
          <p:cNvPr id="6" name="Chart 5"/>
          <p:cNvGraphicFramePr/>
          <p:nvPr>
            <p:extLst>
              <p:ext uri="{D42A27DB-BD31-4B8C-83A1-F6EECF244321}">
                <p14:modId xmlns:p14="http://schemas.microsoft.com/office/powerpoint/2010/main" val="716324254"/>
              </p:ext>
            </p:extLst>
          </p:nvPr>
        </p:nvGraphicFramePr>
        <p:xfrm>
          <a:off x="70982" y="822237"/>
          <a:ext cx="9005977" cy="3234023"/>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ular Callout 12"/>
          <p:cNvSpPr/>
          <p:nvPr/>
        </p:nvSpPr>
        <p:spPr>
          <a:xfrm>
            <a:off x="437851" y="4270042"/>
            <a:ext cx="3314826" cy="112275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t>80% of women, 72% of men don’t know.</a:t>
            </a:r>
          </a:p>
          <a:p>
            <a:pPr algn="ctr"/>
            <a:endParaRPr lang="en-GB" sz="700" b="1" dirty="0">
              <a:solidFill>
                <a:schemeClr val="bg1"/>
              </a:solidFill>
            </a:endParaRPr>
          </a:p>
          <a:p>
            <a:pPr algn="ctr"/>
            <a:r>
              <a:rPr lang="en-GB" sz="1400" b="1" dirty="0">
                <a:solidFill>
                  <a:schemeClr val="bg1"/>
                </a:solidFill>
              </a:rPr>
              <a:t>Those in Scotland are </a:t>
            </a:r>
          </a:p>
          <a:p>
            <a:pPr algn="ctr"/>
            <a:r>
              <a:rPr lang="en-GB" sz="1400" b="1" dirty="0">
                <a:solidFill>
                  <a:schemeClr val="bg1"/>
                </a:solidFill>
              </a:rPr>
              <a:t>the least likely to know (86%).</a:t>
            </a:r>
            <a:endParaRPr lang="en-GB" sz="1400" b="1" dirty="0"/>
          </a:p>
        </p:txBody>
      </p:sp>
      <p:pic>
        <p:nvPicPr>
          <p:cNvPr id="9" name="Picture 2" descr="http://www.mercury.edu.lk/sites/default/files/cisi.gif">
            <a:extLst>
              <a:ext uri="{FF2B5EF4-FFF2-40B4-BE49-F238E27FC236}">
                <a16:creationId xmlns:a16="http://schemas.microsoft.com/office/drawing/2014/main" id="{200EB8F8-E636-4FE5-BC6F-BBD8543265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820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163676578"/>
              </p:ext>
            </p:extLst>
          </p:nvPr>
        </p:nvGraphicFramePr>
        <p:xfrm>
          <a:off x="148620" y="-63386"/>
          <a:ext cx="9005977" cy="438221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4"/>
          </p:nvPr>
        </p:nvSpPr>
        <p:spPr>
          <a:xfrm>
            <a:off x="745351" y="338671"/>
            <a:ext cx="6235671" cy="469625"/>
          </a:xfrm>
        </p:spPr>
        <p:txBody>
          <a:bodyPr anchor="t">
            <a:noAutofit/>
          </a:bodyPr>
          <a:lstStyle/>
          <a:p>
            <a:pPr algn="ctr"/>
            <a:r>
              <a:rPr lang="en-GB" sz="1600" b="1" dirty="0"/>
              <a:t>Over half (56%) don’t know how much they are paying each month.</a:t>
            </a:r>
          </a:p>
        </p:txBody>
      </p:sp>
      <p:sp>
        <p:nvSpPr>
          <p:cNvPr id="4" name="Slide Number Placeholder 3"/>
          <p:cNvSpPr>
            <a:spLocks noGrp="1"/>
          </p:cNvSpPr>
          <p:nvPr>
            <p:ph type="sldNum" sz="quarter" idx="4"/>
          </p:nvPr>
        </p:nvSpPr>
        <p:spPr/>
        <p:txBody>
          <a:bodyPr/>
          <a:lstStyle/>
          <a:p>
            <a:fld id="{79625F87-44A5-4BCE-BECC-3F62853E43A0}" type="slidenum">
              <a:rPr lang="en-GB" smtClean="0"/>
              <a:pPr/>
              <a:t>15</a:t>
            </a:fld>
            <a:endParaRPr lang="en-GB" dirty="0"/>
          </a:p>
        </p:txBody>
      </p:sp>
      <p:sp>
        <p:nvSpPr>
          <p:cNvPr id="17" name="TextBox 16"/>
          <p:cNvSpPr txBox="1"/>
          <p:nvPr/>
        </p:nvSpPr>
        <p:spPr>
          <a:xfrm>
            <a:off x="426004" y="6093162"/>
            <a:ext cx="7197014" cy="646331"/>
          </a:xfrm>
          <a:prstGeom prst="rect">
            <a:avLst/>
          </a:prstGeom>
        </p:spPr>
        <p:txBody>
          <a:bodyPr wrap="square" rtlCol="0" anchor="ctr" anchorCtr="0">
            <a:spAutoFit/>
          </a:bodyPr>
          <a:lstStyle/>
          <a:p>
            <a:pPr algn="just"/>
            <a:r>
              <a:rPr lang="en-GB" sz="900" b="1" dirty="0">
                <a:solidFill>
                  <a:srgbClr val="000000"/>
                </a:solidFill>
              </a:rPr>
              <a:t>AIP_Q13a. As a reminder, if you have more than one pension, not including state pension (e.g. private pension, workplace pension etc.), please think about the sum of all of these combined. On average, approximately how much money do you currently pay in to these pensions every month? (Please type your answer to the nearest £ in the box below. Even if you are unsure please provide your best estimate). Base: all with a pension, excluding state pension (816). </a:t>
            </a:r>
          </a:p>
        </p:txBody>
      </p:sp>
      <p:sp>
        <p:nvSpPr>
          <p:cNvPr id="15" name="Rounded Rectangular Callout 14"/>
          <p:cNvSpPr/>
          <p:nvPr/>
        </p:nvSpPr>
        <p:spPr>
          <a:xfrm>
            <a:off x="681487" y="3047826"/>
            <a:ext cx="7612894" cy="36164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solidFill>
                  <a:schemeClr val="bg1"/>
                </a:solidFill>
              </a:rPr>
              <a:t>Those in London are the least likely to know (62%), compared to 47% (East) and 49% (Midlands).</a:t>
            </a:r>
          </a:p>
        </p:txBody>
      </p:sp>
      <p:graphicFrame>
        <p:nvGraphicFramePr>
          <p:cNvPr id="8" name="Chart 7"/>
          <p:cNvGraphicFramePr/>
          <p:nvPr>
            <p:extLst>
              <p:ext uri="{D42A27DB-BD31-4B8C-83A1-F6EECF244321}">
                <p14:modId xmlns:p14="http://schemas.microsoft.com/office/powerpoint/2010/main" val="735773536"/>
              </p:ext>
            </p:extLst>
          </p:nvPr>
        </p:nvGraphicFramePr>
        <p:xfrm>
          <a:off x="282575" y="3946050"/>
          <a:ext cx="8580438" cy="2147112"/>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ular Callout 8"/>
          <p:cNvSpPr/>
          <p:nvPr/>
        </p:nvSpPr>
        <p:spPr>
          <a:xfrm>
            <a:off x="681487" y="3559937"/>
            <a:ext cx="7612894" cy="36164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solidFill>
                  <a:schemeClr val="bg1"/>
                </a:solidFill>
              </a:rPr>
              <a:t>Amount paid in peaks with an estimated £164 per month for 35-44s.</a:t>
            </a:r>
          </a:p>
        </p:txBody>
      </p:sp>
      <p:pic>
        <p:nvPicPr>
          <p:cNvPr id="10" name="Picture 2" descr="http://www.mercury.edu.lk/sites/default/files/cisi.gif">
            <a:extLst>
              <a:ext uri="{FF2B5EF4-FFF2-40B4-BE49-F238E27FC236}">
                <a16:creationId xmlns:a16="http://schemas.microsoft.com/office/drawing/2014/main" id="{34834486-5CFC-4B35-90D1-CBADCBA2D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114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6489161" cy="1004454"/>
          </a:xfrm>
        </p:spPr>
        <p:txBody>
          <a:bodyPr anchor="t">
            <a:noAutofit/>
          </a:bodyPr>
          <a:lstStyle/>
          <a:p>
            <a:pPr algn="ctr"/>
            <a:r>
              <a:rPr lang="en-GB" sz="1600" b="1" dirty="0"/>
              <a:t>More than one in three (32%) think that the maximum payment someone can receive on state pension is between £7,000 and £9,999 per year. </a:t>
            </a:r>
          </a:p>
        </p:txBody>
      </p:sp>
      <p:sp>
        <p:nvSpPr>
          <p:cNvPr id="4" name="Slide Number Placeholder 3"/>
          <p:cNvSpPr>
            <a:spLocks noGrp="1"/>
          </p:cNvSpPr>
          <p:nvPr>
            <p:ph type="sldNum" sz="quarter" idx="4"/>
          </p:nvPr>
        </p:nvSpPr>
        <p:spPr/>
        <p:txBody>
          <a:bodyPr/>
          <a:lstStyle/>
          <a:p>
            <a:fld id="{79625F87-44A5-4BCE-BECC-3F62853E43A0}" type="slidenum">
              <a:rPr lang="en-GB" smtClean="0"/>
              <a:pPr/>
              <a:t>16</a:t>
            </a:fld>
            <a:endParaRPr lang="en-GB" dirty="0"/>
          </a:p>
        </p:txBody>
      </p:sp>
      <p:sp>
        <p:nvSpPr>
          <p:cNvPr id="17" name="TextBox 16"/>
          <p:cNvSpPr txBox="1"/>
          <p:nvPr/>
        </p:nvSpPr>
        <p:spPr>
          <a:xfrm>
            <a:off x="557246" y="6015646"/>
            <a:ext cx="6214490" cy="507831"/>
          </a:xfrm>
          <a:prstGeom prst="rect">
            <a:avLst/>
          </a:prstGeom>
        </p:spPr>
        <p:txBody>
          <a:bodyPr wrap="square" rtlCol="0" anchor="ctr" anchorCtr="0">
            <a:spAutoFit/>
          </a:bodyPr>
          <a:lstStyle/>
          <a:p>
            <a:pPr algn="just"/>
            <a:r>
              <a:rPr lang="en-US" sz="900" b="1" dirty="0">
                <a:solidFill>
                  <a:srgbClr val="000000"/>
                </a:solidFill>
              </a:rPr>
              <a:t>AIP_Q10. Thinking specifically about State pensions (i.e. regular income paid by the UK Government to people who have reached State Pension age), which ONE, if any, of the following, do you think is the MAXIMUM annual payment that a person can receive on a state pension? (Even if you are unsure, please select the option you think best applies). Base: all (1,141)</a:t>
            </a:r>
            <a:endParaRPr lang="en-GB" sz="900" b="1" dirty="0">
              <a:solidFill>
                <a:srgbClr val="000000"/>
              </a:solidFill>
            </a:endParaRPr>
          </a:p>
        </p:txBody>
      </p:sp>
      <p:grpSp>
        <p:nvGrpSpPr>
          <p:cNvPr id="5" name="Group 4"/>
          <p:cNvGrpSpPr/>
          <p:nvPr/>
        </p:nvGrpSpPr>
        <p:grpSpPr>
          <a:xfrm>
            <a:off x="282575" y="1315005"/>
            <a:ext cx="8179938" cy="4320986"/>
            <a:chOff x="260658" y="1232928"/>
            <a:chExt cx="6917257" cy="4129662"/>
          </a:xfrm>
        </p:grpSpPr>
        <p:graphicFrame>
          <p:nvGraphicFramePr>
            <p:cNvPr id="8" name="Chart 7"/>
            <p:cNvGraphicFramePr>
              <a:graphicFrameLocks/>
            </p:cNvGraphicFramePr>
            <p:nvPr>
              <p:extLst>
                <p:ext uri="{D42A27DB-BD31-4B8C-83A1-F6EECF244321}">
                  <p14:modId xmlns:p14="http://schemas.microsoft.com/office/powerpoint/2010/main" val="3102979052"/>
                </p:ext>
              </p:extLst>
            </p:nvPr>
          </p:nvGraphicFramePr>
          <p:xfrm>
            <a:off x="260658" y="1517895"/>
            <a:ext cx="6146814" cy="3844695"/>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ular Callout 8"/>
            <p:cNvSpPr/>
            <p:nvPr/>
          </p:nvSpPr>
          <p:spPr>
            <a:xfrm>
              <a:off x="4105503" y="3979500"/>
              <a:ext cx="1117441" cy="523634"/>
            </a:xfrm>
            <a:prstGeom prst="wedgeRoundRectCallout">
              <a:avLst>
                <a:gd name="adj1" fmla="val -74569"/>
                <a:gd name="adj2" fmla="val -2170"/>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Highest for 18-24s (11%)</a:t>
              </a:r>
              <a:endParaRPr lang="en-GB" sz="1200" b="1" dirty="0">
                <a:solidFill>
                  <a:schemeClr val="bg1"/>
                </a:solidFill>
              </a:endParaRPr>
            </a:p>
          </p:txBody>
        </p:sp>
        <p:sp>
          <p:nvSpPr>
            <p:cNvPr id="10" name="Rounded Rectangular Callout 9"/>
            <p:cNvSpPr/>
            <p:nvPr/>
          </p:nvSpPr>
          <p:spPr>
            <a:xfrm>
              <a:off x="5637029" y="1232928"/>
              <a:ext cx="1540886" cy="738692"/>
            </a:xfrm>
            <a:prstGeom prst="wedgeRoundRectCallout">
              <a:avLst>
                <a:gd name="adj1" fmla="val -81970"/>
                <a:gd name="adj2" fmla="val 43000"/>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Significantly higher for women than for men (23% vs 18%)</a:t>
              </a:r>
              <a:endParaRPr lang="en-GB" sz="1200" b="1" dirty="0">
                <a:solidFill>
                  <a:schemeClr val="bg1"/>
                </a:solidFill>
              </a:endParaRPr>
            </a:p>
          </p:txBody>
        </p:sp>
        <p:sp>
          <p:nvSpPr>
            <p:cNvPr id="11" name="Rounded Rectangular Callout 10"/>
            <p:cNvSpPr/>
            <p:nvPr/>
          </p:nvSpPr>
          <p:spPr>
            <a:xfrm>
              <a:off x="5623699" y="3020081"/>
              <a:ext cx="1250530" cy="784389"/>
            </a:xfrm>
            <a:prstGeom prst="wedgeRoundRectCallout">
              <a:avLst>
                <a:gd name="adj1" fmla="val -40779"/>
                <a:gd name="adj2" fmla="val -87076"/>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Highest for 55+ (50%), 21% of 18-24s</a:t>
              </a:r>
              <a:endParaRPr lang="en-GB" sz="1200" b="1" dirty="0">
                <a:solidFill>
                  <a:schemeClr val="bg1"/>
                </a:solidFill>
              </a:endParaRPr>
            </a:p>
          </p:txBody>
        </p:sp>
      </p:grpSp>
      <p:pic>
        <p:nvPicPr>
          <p:cNvPr id="13" name="Picture 2" descr="http://www.mercury.edu.lk/sites/default/files/cisi.gif">
            <a:extLst>
              <a:ext uri="{FF2B5EF4-FFF2-40B4-BE49-F238E27FC236}">
                <a16:creationId xmlns:a16="http://schemas.microsoft.com/office/drawing/2014/main" id="{54CF854C-0728-4B2D-BDD7-A2704092B2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1433" y="255952"/>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620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185442"/>
            <a:ext cx="8580438" cy="535533"/>
          </a:xfrm>
        </p:spPr>
        <p:txBody>
          <a:bodyPr>
            <a:noAutofit/>
          </a:bodyPr>
          <a:lstStyle/>
          <a:p>
            <a:r>
              <a:rPr lang="en-GB" dirty="0"/>
              <a:t>Additional contributions</a:t>
            </a:r>
          </a:p>
        </p:txBody>
      </p:sp>
      <p:sp>
        <p:nvSpPr>
          <p:cNvPr id="4" name="Slide Number Placeholder 3"/>
          <p:cNvSpPr>
            <a:spLocks noGrp="1"/>
          </p:cNvSpPr>
          <p:nvPr>
            <p:ph type="sldNum" sz="quarter" idx="4"/>
          </p:nvPr>
        </p:nvSpPr>
        <p:spPr/>
        <p:txBody>
          <a:bodyPr/>
          <a:lstStyle/>
          <a:p>
            <a:fld id="{79625F87-44A5-4BCE-BECC-3F62853E43A0}" type="slidenum">
              <a:rPr lang="en-GB" smtClean="0"/>
              <a:pPr/>
              <a:t>17</a:t>
            </a:fld>
            <a:endParaRPr lang="en-GB" dirty="0"/>
          </a:p>
        </p:txBody>
      </p:sp>
    </p:spTree>
    <p:extLst>
      <p:ext uri="{BB962C8B-B14F-4D97-AF65-F5344CB8AC3E}">
        <p14:creationId xmlns:p14="http://schemas.microsoft.com/office/powerpoint/2010/main" val="41594346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48621" y="259834"/>
            <a:ext cx="6948466" cy="880074"/>
          </a:xfrm>
        </p:spPr>
        <p:txBody>
          <a:bodyPr anchor="t">
            <a:noAutofit/>
          </a:bodyPr>
          <a:lstStyle/>
          <a:p>
            <a:pPr algn="just"/>
            <a:r>
              <a:rPr lang="en-GB" sz="1600" b="1" dirty="0"/>
              <a:t>One in ten (9%) report that they are making additional contributions and 39% say that they have considered it, a third didn’t know that it could be tax free to do so and half of those that haven’t considered it have “other things to pay for.”</a:t>
            </a:r>
          </a:p>
        </p:txBody>
      </p:sp>
      <p:sp>
        <p:nvSpPr>
          <p:cNvPr id="4" name="Slide Number Placeholder 3"/>
          <p:cNvSpPr>
            <a:spLocks noGrp="1"/>
          </p:cNvSpPr>
          <p:nvPr>
            <p:ph type="sldNum" sz="quarter" idx="4"/>
          </p:nvPr>
        </p:nvSpPr>
        <p:spPr/>
        <p:txBody>
          <a:bodyPr/>
          <a:lstStyle/>
          <a:p>
            <a:fld id="{79625F87-44A5-4BCE-BECC-3F62853E43A0}" type="slidenum">
              <a:rPr lang="en-GB" smtClean="0"/>
              <a:pPr/>
              <a:t>18</a:t>
            </a:fld>
            <a:endParaRPr lang="en-GB" dirty="0"/>
          </a:p>
        </p:txBody>
      </p:sp>
      <p:graphicFrame>
        <p:nvGraphicFramePr>
          <p:cNvPr id="7" name="Chart 6"/>
          <p:cNvGraphicFramePr/>
          <p:nvPr>
            <p:extLst>
              <p:ext uri="{D42A27DB-BD31-4B8C-83A1-F6EECF244321}">
                <p14:modId xmlns:p14="http://schemas.microsoft.com/office/powerpoint/2010/main" val="2861804742"/>
              </p:ext>
            </p:extLst>
          </p:nvPr>
        </p:nvGraphicFramePr>
        <p:xfrm>
          <a:off x="148620" y="1427687"/>
          <a:ext cx="3487015" cy="39422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02925" y="1297220"/>
            <a:ext cx="3523439" cy="400110"/>
          </a:xfrm>
          <a:prstGeom prst="rect">
            <a:avLst/>
          </a:prstGeom>
        </p:spPr>
        <p:txBody>
          <a:bodyPr wrap="square">
            <a:spAutoFit/>
          </a:bodyPr>
          <a:lstStyle/>
          <a:p>
            <a:pPr algn="ctr"/>
            <a:r>
              <a:rPr lang="en-GB" sz="1000" b="1" dirty="0">
                <a:solidFill>
                  <a:srgbClr val="000000"/>
                </a:solidFill>
              </a:rPr>
              <a:t>AIP_Q14. Have you ever considered making additional contributions to your current workplace pension?</a:t>
            </a:r>
          </a:p>
        </p:txBody>
      </p:sp>
      <p:sp>
        <p:nvSpPr>
          <p:cNvPr id="14" name="Rounded Rectangular Callout 13"/>
          <p:cNvSpPr/>
          <p:nvPr/>
        </p:nvSpPr>
        <p:spPr>
          <a:xfrm>
            <a:off x="1071210" y="5469416"/>
            <a:ext cx="2111527" cy="724413"/>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200" b="1" dirty="0">
                <a:solidFill>
                  <a:schemeClr val="bg1"/>
                </a:solidFill>
              </a:rPr>
              <a:t>43% of men have considered additional contributions, 35% of women. </a:t>
            </a:r>
          </a:p>
        </p:txBody>
      </p:sp>
      <p:sp>
        <p:nvSpPr>
          <p:cNvPr id="8" name="Right Arrow 7"/>
          <p:cNvSpPr/>
          <p:nvPr/>
        </p:nvSpPr>
        <p:spPr>
          <a:xfrm>
            <a:off x="2444841" y="1809646"/>
            <a:ext cx="2263422" cy="43088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ounded Rectangular Callout 14"/>
          <p:cNvSpPr/>
          <p:nvPr/>
        </p:nvSpPr>
        <p:spPr>
          <a:xfrm>
            <a:off x="6698108" y="1440197"/>
            <a:ext cx="2111527" cy="1169783"/>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200" b="1" dirty="0">
                <a:solidFill>
                  <a:schemeClr val="bg1"/>
                </a:solidFill>
              </a:rPr>
              <a:t>Of those who considered or do make additional contributions, over a third were not aware that those payments could be tax free. 64% were aware.</a:t>
            </a:r>
          </a:p>
        </p:txBody>
      </p:sp>
      <p:sp>
        <p:nvSpPr>
          <p:cNvPr id="16" name="Right Arrow 15"/>
          <p:cNvSpPr/>
          <p:nvPr/>
        </p:nvSpPr>
        <p:spPr>
          <a:xfrm rot="698222">
            <a:off x="2471689" y="2927795"/>
            <a:ext cx="2265340" cy="430887"/>
          </a:xfrm>
          <a:prstGeom prst="rightArrow">
            <a:avLst>
              <a:gd name="adj1" fmla="val 50000"/>
              <a:gd name="adj2" fmla="val 58008"/>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4688268" y="3133855"/>
            <a:ext cx="4287263" cy="461665"/>
          </a:xfrm>
          <a:prstGeom prst="rect">
            <a:avLst/>
          </a:prstGeom>
        </p:spPr>
        <p:txBody>
          <a:bodyPr wrap="square">
            <a:spAutoFit/>
          </a:bodyPr>
          <a:lstStyle/>
          <a:p>
            <a:pPr algn="ctr"/>
            <a:r>
              <a:rPr lang="en-GB" sz="800" b="1" dirty="0">
                <a:solidFill>
                  <a:srgbClr val="000000"/>
                </a:solidFill>
              </a:rPr>
              <a:t>AIP_Q14c. You previously mentioned that you have not considered making additional contributions to your current workplace pension...Which ONE, if any of the following best describes your reason for this? </a:t>
            </a:r>
          </a:p>
        </p:txBody>
      </p:sp>
      <p:sp>
        <p:nvSpPr>
          <p:cNvPr id="21" name="Rectangle 20"/>
          <p:cNvSpPr/>
          <p:nvPr/>
        </p:nvSpPr>
        <p:spPr>
          <a:xfrm>
            <a:off x="4732696" y="1603126"/>
            <a:ext cx="1940979" cy="954107"/>
          </a:xfrm>
          <a:prstGeom prst="rect">
            <a:avLst/>
          </a:prstGeom>
        </p:spPr>
        <p:txBody>
          <a:bodyPr wrap="square">
            <a:spAutoFit/>
          </a:bodyPr>
          <a:lstStyle/>
          <a:p>
            <a:pPr algn="ctr"/>
            <a:r>
              <a:rPr lang="en-GB" sz="800" b="1" dirty="0">
                <a:solidFill>
                  <a:srgbClr val="000000"/>
                </a:solidFill>
              </a:rPr>
              <a:t>AIP_Q14b. Before taking this survey, were you aware that any additional payments made into your workplace pension could potentially be tax free (i.e. some of the money that would have gone to the government as tax, actually goes towards your pension instead).</a:t>
            </a:r>
          </a:p>
        </p:txBody>
      </p:sp>
      <p:grpSp>
        <p:nvGrpSpPr>
          <p:cNvPr id="2" name="Group 1"/>
          <p:cNvGrpSpPr/>
          <p:nvPr/>
        </p:nvGrpSpPr>
        <p:grpSpPr>
          <a:xfrm>
            <a:off x="4757205" y="3540324"/>
            <a:ext cx="5188964" cy="2889802"/>
            <a:chOff x="4311656" y="3564462"/>
            <a:chExt cx="5188964" cy="2889802"/>
          </a:xfrm>
        </p:grpSpPr>
        <p:graphicFrame>
          <p:nvGraphicFramePr>
            <p:cNvPr id="19" name="Chart 18"/>
            <p:cNvGraphicFramePr/>
            <p:nvPr>
              <p:extLst>
                <p:ext uri="{D42A27DB-BD31-4B8C-83A1-F6EECF244321}">
                  <p14:modId xmlns:p14="http://schemas.microsoft.com/office/powerpoint/2010/main" val="3985088095"/>
                </p:ext>
              </p:extLst>
            </p:nvPr>
          </p:nvGraphicFramePr>
          <p:xfrm>
            <a:off x="4502241" y="3564462"/>
            <a:ext cx="4998379" cy="288980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311656" y="3632453"/>
              <a:ext cx="4149390" cy="2753820"/>
            </a:xfrm>
            <a:prstGeom prst="rect">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17" name="Rectangle 16"/>
          <p:cNvSpPr/>
          <p:nvPr/>
        </p:nvSpPr>
        <p:spPr>
          <a:xfrm>
            <a:off x="438724" y="6365384"/>
            <a:ext cx="7315147" cy="553998"/>
          </a:xfrm>
          <a:prstGeom prst="rect">
            <a:avLst/>
          </a:prstGeom>
        </p:spPr>
        <p:txBody>
          <a:bodyPr wrap="square">
            <a:spAutoFit/>
          </a:bodyPr>
          <a:lstStyle/>
          <a:p>
            <a:r>
              <a:rPr lang="en-GB" sz="1000" b="1" dirty="0">
                <a:solidFill>
                  <a:srgbClr val="000000"/>
                </a:solidFill>
              </a:rPr>
              <a:t>Base: q14 - all with pension, excluding state pension (816), q14b – all with workplace pension that have considered/ currently already make making additional contributions (398), q14c – all with workplace pension that have not considered making additional contributions (361).</a:t>
            </a:r>
          </a:p>
        </p:txBody>
      </p:sp>
      <p:pic>
        <p:nvPicPr>
          <p:cNvPr id="22" name="Picture 2" descr="http://www.mercury.edu.lk/sites/default/files/cisi.gif">
            <a:extLst>
              <a:ext uri="{FF2B5EF4-FFF2-40B4-BE49-F238E27FC236}">
                <a16:creationId xmlns:a16="http://schemas.microsoft.com/office/drawing/2014/main" id="{08876297-FA1D-4AA9-8660-23664CA497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0111" y="299249"/>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020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206663" y="2832356"/>
            <a:ext cx="8580438" cy="1171308"/>
          </a:xfrm>
        </p:spPr>
        <p:txBody>
          <a:bodyPr>
            <a:normAutofit lnSpcReduction="10000"/>
          </a:bodyPr>
          <a:lstStyle/>
          <a:p>
            <a:r>
              <a:rPr lang="en-GB" dirty="0"/>
              <a:t>Awareness of how and where pension is invested</a:t>
            </a:r>
          </a:p>
        </p:txBody>
      </p:sp>
      <p:sp>
        <p:nvSpPr>
          <p:cNvPr id="4" name="Slide Number Placeholder 3"/>
          <p:cNvSpPr>
            <a:spLocks noGrp="1"/>
          </p:cNvSpPr>
          <p:nvPr>
            <p:ph type="sldNum" sz="quarter" idx="4"/>
          </p:nvPr>
        </p:nvSpPr>
        <p:spPr/>
        <p:txBody>
          <a:bodyPr/>
          <a:lstStyle/>
          <a:p>
            <a:fld id="{79625F87-44A5-4BCE-BECC-3F62853E43A0}" type="slidenum">
              <a:rPr lang="en-GB" smtClean="0"/>
              <a:pPr/>
              <a:t>19</a:t>
            </a:fld>
            <a:endParaRPr lang="en-GB" dirty="0"/>
          </a:p>
        </p:txBody>
      </p:sp>
    </p:spTree>
    <p:extLst>
      <p:ext uri="{BB962C8B-B14F-4D97-AF65-F5344CB8AC3E}">
        <p14:creationId xmlns:p14="http://schemas.microsoft.com/office/powerpoint/2010/main" val="252894978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82574" y="1171574"/>
            <a:ext cx="8580439" cy="5005107"/>
          </a:xfrm>
        </p:spPr>
        <p:txBody>
          <a:bodyPr>
            <a:normAutofit fontScale="92500" lnSpcReduction="10000"/>
          </a:bodyPr>
          <a:lstStyle/>
          <a:p>
            <a:pPr marL="342900" indent="-342900">
              <a:buClr>
                <a:srgbClr val="000000"/>
              </a:buClr>
              <a:buFont typeface="Wingdings" panose="05000000000000000000" pitchFamily="2" charset="2"/>
              <a:buChar char="§"/>
            </a:pPr>
            <a:r>
              <a:rPr lang="en-GB" sz="2000" dirty="0">
                <a:solidFill>
                  <a:srgbClr val="000000"/>
                </a:solidFill>
              </a:rPr>
              <a:t>Fieldwork was conducted from 6</a:t>
            </a:r>
            <a:r>
              <a:rPr lang="en-GB" sz="2000" baseline="30000" dirty="0">
                <a:solidFill>
                  <a:srgbClr val="000000"/>
                </a:solidFill>
              </a:rPr>
              <a:t>th</a:t>
            </a:r>
            <a:r>
              <a:rPr lang="en-GB" sz="2000" dirty="0">
                <a:solidFill>
                  <a:srgbClr val="000000"/>
                </a:solidFill>
              </a:rPr>
              <a:t> to 7</a:t>
            </a:r>
            <a:r>
              <a:rPr lang="en-GB" sz="2000" baseline="30000" dirty="0">
                <a:solidFill>
                  <a:srgbClr val="000000"/>
                </a:solidFill>
              </a:rPr>
              <a:t>th</a:t>
            </a:r>
            <a:r>
              <a:rPr lang="en-GB" sz="2000" dirty="0">
                <a:solidFill>
                  <a:srgbClr val="000000"/>
                </a:solidFill>
              </a:rPr>
              <a:t> December 2017. The survey was carried out online, and all figures, unless otherwise stated, are from </a:t>
            </a:r>
            <a:r>
              <a:rPr lang="en-GB" sz="2000" dirty="0" err="1">
                <a:solidFill>
                  <a:srgbClr val="000000"/>
                </a:solidFill>
              </a:rPr>
              <a:t>YouGov</a:t>
            </a:r>
            <a:r>
              <a:rPr lang="en-GB" sz="2000" dirty="0">
                <a:solidFill>
                  <a:srgbClr val="000000"/>
                </a:solidFill>
              </a:rPr>
              <a:t>.</a:t>
            </a:r>
          </a:p>
          <a:p>
            <a:pPr marL="342900" indent="-342900">
              <a:buClr>
                <a:srgbClr val="000000"/>
              </a:buClr>
              <a:buFont typeface="Wingdings" panose="05000000000000000000" pitchFamily="2" charset="2"/>
              <a:buChar char="§"/>
            </a:pPr>
            <a:endParaRPr lang="en-GB" sz="2000" dirty="0">
              <a:solidFill>
                <a:srgbClr val="000000"/>
              </a:solidFill>
            </a:endParaRPr>
          </a:p>
          <a:p>
            <a:pPr marL="342900" indent="-342900">
              <a:buClr>
                <a:srgbClr val="000000"/>
              </a:buClr>
              <a:buFont typeface="Wingdings" panose="05000000000000000000" pitchFamily="2" charset="2"/>
              <a:buChar char="§"/>
            </a:pPr>
            <a:r>
              <a:rPr lang="en-GB" sz="2000" dirty="0">
                <a:solidFill>
                  <a:srgbClr val="000000"/>
                </a:solidFill>
              </a:rPr>
              <a:t>The total sample size: 1,141 UK adults aged 18+ in full or part-time work.</a:t>
            </a:r>
          </a:p>
          <a:p>
            <a:pPr marL="342900" indent="-342900">
              <a:buClr>
                <a:srgbClr val="000000"/>
              </a:buClr>
              <a:buFont typeface="Wingdings" panose="05000000000000000000" pitchFamily="2" charset="2"/>
              <a:buChar char="§"/>
            </a:pPr>
            <a:endParaRPr lang="en-GB" sz="2000" dirty="0">
              <a:solidFill>
                <a:srgbClr val="000000"/>
              </a:solidFill>
            </a:endParaRPr>
          </a:p>
          <a:p>
            <a:pPr marL="342900" indent="-342900">
              <a:buClr>
                <a:srgbClr val="000000"/>
              </a:buClr>
              <a:buFont typeface="Wingdings" panose="05000000000000000000" pitchFamily="2" charset="2"/>
              <a:buChar char="§"/>
            </a:pPr>
            <a:r>
              <a:rPr lang="en-GB" sz="2000" dirty="0">
                <a:solidFill>
                  <a:srgbClr val="000000"/>
                </a:solidFill>
              </a:rPr>
              <a:t>The survey explores investment and pensions knowledge, attitudes and behaviour and this report presents variations between sub-groups on the basis of demographics variables such as gender and age. </a:t>
            </a:r>
          </a:p>
          <a:p>
            <a:pPr marL="342900" indent="-342900">
              <a:buClr>
                <a:srgbClr val="000000"/>
              </a:buClr>
              <a:buFont typeface="Wingdings" panose="05000000000000000000" pitchFamily="2" charset="2"/>
              <a:buChar char="§"/>
            </a:pPr>
            <a:endParaRPr lang="en-GB" sz="2000" dirty="0">
              <a:solidFill>
                <a:srgbClr val="000000"/>
              </a:solidFill>
            </a:endParaRPr>
          </a:p>
          <a:p>
            <a:pPr marL="342900" indent="-342900">
              <a:buClr>
                <a:srgbClr val="000000"/>
              </a:buClr>
              <a:buFont typeface="Wingdings" panose="05000000000000000000" pitchFamily="2" charset="2"/>
              <a:buChar char="§"/>
            </a:pPr>
            <a:r>
              <a:rPr lang="en-GB" sz="2000" dirty="0">
                <a:solidFill>
                  <a:srgbClr val="000000"/>
                </a:solidFill>
              </a:rPr>
              <a:t>Please note: due to the number of responses from some regions we have reported only those with over 50 (North, Midlands, East, London, South and Scotland). </a:t>
            </a:r>
          </a:p>
          <a:p>
            <a:pPr marL="342900" indent="-342900">
              <a:buClr>
                <a:srgbClr val="000000"/>
              </a:buClr>
              <a:buFont typeface="Wingdings" panose="05000000000000000000" pitchFamily="2" charset="2"/>
              <a:buChar char="§"/>
            </a:pPr>
            <a:endParaRPr lang="en-GB" sz="2000" dirty="0">
              <a:solidFill>
                <a:srgbClr val="000000"/>
              </a:solidFill>
            </a:endParaRPr>
          </a:p>
          <a:p>
            <a:pPr marL="342900" indent="-342900">
              <a:buClr>
                <a:srgbClr val="000000"/>
              </a:buClr>
              <a:buFont typeface="Wingdings" panose="05000000000000000000" pitchFamily="2" charset="2"/>
              <a:buChar char="§"/>
            </a:pPr>
            <a:r>
              <a:rPr lang="en-GB" sz="2000" dirty="0">
                <a:solidFill>
                  <a:srgbClr val="000000"/>
                </a:solidFill>
              </a:rPr>
              <a:t>Sometimes percentages that are added together will not make 100% due to rounding. </a:t>
            </a:r>
          </a:p>
          <a:p>
            <a:pPr marL="342900" indent="-342900">
              <a:buClr>
                <a:srgbClr val="000000"/>
              </a:buClr>
              <a:buFont typeface="Wingdings" panose="05000000000000000000" pitchFamily="2" charset="2"/>
              <a:buChar char="§"/>
            </a:pPr>
            <a:endParaRPr lang="en-GB" sz="2000" dirty="0">
              <a:solidFill>
                <a:srgbClr val="000000"/>
              </a:solidFill>
            </a:endParaRPr>
          </a:p>
        </p:txBody>
      </p:sp>
      <p:sp>
        <p:nvSpPr>
          <p:cNvPr id="3" name="Text Placeholder 2"/>
          <p:cNvSpPr>
            <a:spLocks noGrp="1"/>
          </p:cNvSpPr>
          <p:nvPr>
            <p:ph type="body" sz="quarter" idx="14"/>
          </p:nvPr>
        </p:nvSpPr>
        <p:spPr>
          <a:xfrm>
            <a:off x="282574" y="288932"/>
            <a:ext cx="6887361" cy="690492"/>
          </a:xfrm>
        </p:spPr>
        <p:txBody>
          <a:bodyPr>
            <a:normAutofit fontScale="62500" lnSpcReduction="20000"/>
          </a:bodyPr>
          <a:lstStyle/>
          <a:p>
            <a:endParaRPr lang="en-GB" dirty="0"/>
          </a:p>
          <a:p>
            <a:r>
              <a:rPr lang="en-GB" dirty="0"/>
              <a:t>Method</a:t>
            </a:r>
          </a:p>
        </p:txBody>
      </p:sp>
      <p:sp>
        <p:nvSpPr>
          <p:cNvPr id="4" name="Slide Number Placeholder 3"/>
          <p:cNvSpPr>
            <a:spLocks noGrp="1"/>
          </p:cNvSpPr>
          <p:nvPr>
            <p:ph type="sldNum" sz="quarter" idx="4"/>
          </p:nvPr>
        </p:nvSpPr>
        <p:spPr/>
        <p:txBody>
          <a:bodyPr/>
          <a:lstStyle/>
          <a:p>
            <a:fld id="{79625F87-44A5-4BCE-BECC-3F62853E43A0}" type="slidenum">
              <a:rPr lang="en-GB" smtClean="0"/>
              <a:pPr/>
              <a:t>2</a:t>
            </a:fld>
            <a:endParaRPr lang="en-GB" dirty="0"/>
          </a:p>
        </p:txBody>
      </p:sp>
      <p:pic>
        <p:nvPicPr>
          <p:cNvPr id="5" name="Picture 2" descr="http://www.mercury.edu.lk/sites/default/files/cisi.gif">
            <a:extLst>
              <a:ext uri="{FF2B5EF4-FFF2-40B4-BE49-F238E27FC236}">
                <a16:creationId xmlns:a16="http://schemas.microsoft.com/office/drawing/2014/main" id="{6928157A-7710-40DD-BAFD-767A0B246C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2756" y="288932"/>
            <a:ext cx="1452424" cy="702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241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6764177" cy="880074"/>
          </a:xfrm>
        </p:spPr>
        <p:txBody>
          <a:bodyPr anchor="t">
            <a:noAutofit/>
          </a:bodyPr>
          <a:lstStyle/>
          <a:p>
            <a:pPr algn="ctr"/>
            <a:r>
              <a:rPr lang="en-GB" sz="1600" b="1" dirty="0"/>
              <a:t>72% are aware that part of their pension is invested; most often that knowledge comes from their pension provider (63%).</a:t>
            </a:r>
          </a:p>
        </p:txBody>
      </p:sp>
      <p:sp>
        <p:nvSpPr>
          <p:cNvPr id="4" name="Slide Number Placeholder 3"/>
          <p:cNvSpPr>
            <a:spLocks noGrp="1"/>
          </p:cNvSpPr>
          <p:nvPr>
            <p:ph type="sldNum" sz="quarter" idx="4"/>
          </p:nvPr>
        </p:nvSpPr>
        <p:spPr/>
        <p:txBody>
          <a:bodyPr/>
          <a:lstStyle/>
          <a:p>
            <a:fld id="{79625F87-44A5-4BCE-BECC-3F62853E43A0}" type="slidenum">
              <a:rPr lang="en-GB" smtClean="0"/>
              <a:pPr/>
              <a:t>20</a:t>
            </a:fld>
            <a:endParaRPr lang="en-GB" dirty="0"/>
          </a:p>
        </p:txBody>
      </p:sp>
      <p:sp>
        <p:nvSpPr>
          <p:cNvPr id="17" name="TextBox 16"/>
          <p:cNvSpPr txBox="1"/>
          <p:nvPr/>
        </p:nvSpPr>
        <p:spPr>
          <a:xfrm>
            <a:off x="472489" y="5657671"/>
            <a:ext cx="7052650" cy="1200329"/>
          </a:xfrm>
          <a:prstGeom prst="rect">
            <a:avLst/>
          </a:prstGeom>
        </p:spPr>
        <p:txBody>
          <a:bodyPr wrap="square" rtlCol="0" anchor="ctr" anchorCtr="0">
            <a:spAutoFit/>
          </a:bodyPr>
          <a:lstStyle/>
          <a:p>
            <a:pPr algn="just"/>
            <a:r>
              <a:rPr lang="en-GB" sz="900" b="1" dirty="0">
                <a:solidFill>
                  <a:srgbClr val="000000"/>
                </a:solidFill>
              </a:rPr>
              <a:t>AIP_Q16a. If someone has a private and/ or workplace pension, it is usual to need to decide where the pension money is invested. Pension providers usually offer a range of funds, so there is a choice from several broad investment strategies that are suitable for most people. If the person doesn't make an active choice, the pension provider will invest the pension in a 'default' fund that's designed to suit as broad a range of people as possible. Before taking this survey, were you aware that part of your private and/ or workplace pension fund is invested? Base: all with pension, excluding state pension (816). AIP_Q16b. You previously mentioned that you knew that your private and/ or workplace pension fund(s) were being invested. Which, if any of the following did you hear this from? (Please select all that apply) Base: (598). AIP_Q16c. You previously mentioned that you did not know that your private and/ or workplace pension fund(s) were being invested. Which, if any of the following are reasons why you did not know this? (Please select all that apply) Base: (218)</a:t>
            </a:r>
          </a:p>
        </p:txBody>
      </p:sp>
      <p:sp>
        <p:nvSpPr>
          <p:cNvPr id="15" name="Rounded Rectangular Callout 14"/>
          <p:cNvSpPr/>
          <p:nvPr/>
        </p:nvSpPr>
        <p:spPr>
          <a:xfrm>
            <a:off x="6970144" y="1313363"/>
            <a:ext cx="1966822" cy="2746487"/>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solidFill>
                  <a:schemeClr val="bg1"/>
                </a:solidFill>
              </a:rPr>
              <a:t>63% </a:t>
            </a:r>
            <a:r>
              <a:rPr lang="en-GB" sz="1100" b="1" dirty="0">
                <a:solidFill>
                  <a:schemeClr val="bg1"/>
                </a:solidFill>
              </a:rPr>
              <a:t>of those aware that fund is invested got that information from their provider.</a:t>
            </a:r>
          </a:p>
          <a:p>
            <a:pPr algn="ctr"/>
            <a:endParaRPr lang="en-GB" sz="500" b="1" dirty="0">
              <a:solidFill>
                <a:schemeClr val="bg1"/>
              </a:solidFill>
            </a:endParaRPr>
          </a:p>
          <a:p>
            <a:pPr algn="ctr"/>
            <a:r>
              <a:rPr lang="en-GB" sz="1100" b="1" dirty="0">
                <a:solidFill>
                  <a:schemeClr val="bg1"/>
                </a:solidFill>
              </a:rPr>
              <a:t>19% from person research (24% men / 10% women).</a:t>
            </a:r>
          </a:p>
          <a:p>
            <a:pPr algn="ctr"/>
            <a:endParaRPr lang="en-GB" sz="500" b="1" dirty="0">
              <a:solidFill>
                <a:schemeClr val="bg1"/>
              </a:solidFill>
            </a:endParaRPr>
          </a:p>
          <a:p>
            <a:pPr algn="ctr"/>
            <a:r>
              <a:rPr lang="en-GB" sz="1100" b="1" dirty="0">
                <a:solidFill>
                  <a:schemeClr val="bg1"/>
                </a:solidFill>
              </a:rPr>
              <a:t>14% from a personal adviser or planner (17% men / 11% women) – 21% of over 55s, just 8% of 25-34s. </a:t>
            </a:r>
          </a:p>
          <a:p>
            <a:pPr algn="ctr"/>
            <a:endParaRPr lang="en-GB" sz="500" b="1" dirty="0">
              <a:solidFill>
                <a:schemeClr val="bg1"/>
              </a:solidFill>
            </a:endParaRPr>
          </a:p>
          <a:p>
            <a:pPr algn="ctr"/>
            <a:r>
              <a:rPr lang="en-GB" sz="1100" b="1" dirty="0">
                <a:solidFill>
                  <a:schemeClr val="bg1"/>
                </a:solidFill>
              </a:rPr>
              <a:t>9% knew through family or friends.</a:t>
            </a:r>
          </a:p>
        </p:txBody>
      </p:sp>
      <p:graphicFrame>
        <p:nvGraphicFramePr>
          <p:cNvPr id="6" name="Chart 5"/>
          <p:cNvGraphicFramePr/>
          <p:nvPr>
            <p:extLst>
              <p:ext uri="{D42A27DB-BD31-4B8C-83A1-F6EECF244321}">
                <p14:modId xmlns:p14="http://schemas.microsoft.com/office/powerpoint/2010/main" val="1089074914"/>
              </p:ext>
            </p:extLst>
          </p:nvPr>
        </p:nvGraphicFramePr>
        <p:xfrm>
          <a:off x="0" y="1190625"/>
          <a:ext cx="6970144" cy="4330521"/>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ular Callout 6"/>
          <p:cNvSpPr/>
          <p:nvPr/>
        </p:nvSpPr>
        <p:spPr>
          <a:xfrm>
            <a:off x="6970144" y="4362015"/>
            <a:ext cx="1966822" cy="1295656"/>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400" b="1" dirty="0">
                <a:solidFill>
                  <a:schemeClr val="bg1"/>
                </a:solidFill>
              </a:rPr>
              <a:t>31% </a:t>
            </a:r>
            <a:r>
              <a:rPr lang="en-GB" sz="1100" b="1" dirty="0">
                <a:solidFill>
                  <a:schemeClr val="bg1"/>
                </a:solidFill>
              </a:rPr>
              <a:t>of those who didn’t know about the investment aspect hadn’t looked at any pension information, 18% are just ‘not interested’. </a:t>
            </a:r>
          </a:p>
        </p:txBody>
      </p:sp>
      <p:pic>
        <p:nvPicPr>
          <p:cNvPr id="10" name="Picture 2" descr="http://www.mercury.edu.lk/sites/default/files/cisi.gif">
            <a:extLst>
              <a:ext uri="{FF2B5EF4-FFF2-40B4-BE49-F238E27FC236}">
                <a16:creationId xmlns:a16="http://schemas.microsoft.com/office/drawing/2014/main" id="{05950181-12F5-40F7-B7D5-D1C193DA64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157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6361506" cy="880074"/>
          </a:xfrm>
        </p:spPr>
        <p:txBody>
          <a:bodyPr anchor="t">
            <a:noAutofit/>
          </a:bodyPr>
          <a:lstStyle/>
          <a:p>
            <a:pPr algn="ctr"/>
            <a:r>
              <a:rPr lang="en-GB" sz="1600" b="1" dirty="0"/>
              <a:t>Pension holders are most concerned about investments in armaments or countries with dubious human rights, less so alcohol companies.</a:t>
            </a:r>
          </a:p>
        </p:txBody>
      </p:sp>
      <p:sp>
        <p:nvSpPr>
          <p:cNvPr id="4" name="Slide Number Placeholder 3"/>
          <p:cNvSpPr>
            <a:spLocks noGrp="1"/>
          </p:cNvSpPr>
          <p:nvPr>
            <p:ph type="sldNum" sz="quarter" idx="4"/>
          </p:nvPr>
        </p:nvSpPr>
        <p:spPr/>
        <p:txBody>
          <a:bodyPr/>
          <a:lstStyle/>
          <a:p>
            <a:fld id="{79625F87-44A5-4BCE-BECC-3F62853E43A0}" type="slidenum">
              <a:rPr lang="en-GB" smtClean="0"/>
              <a:pPr/>
              <a:t>21</a:t>
            </a:fld>
            <a:endParaRPr lang="en-GB" dirty="0"/>
          </a:p>
        </p:txBody>
      </p:sp>
      <p:sp>
        <p:nvSpPr>
          <p:cNvPr id="17" name="TextBox 16"/>
          <p:cNvSpPr txBox="1"/>
          <p:nvPr/>
        </p:nvSpPr>
        <p:spPr>
          <a:xfrm>
            <a:off x="425513" y="6284996"/>
            <a:ext cx="7170344" cy="507831"/>
          </a:xfrm>
          <a:prstGeom prst="rect">
            <a:avLst/>
          </a:prstGeom>
        </p:spPr>
        <p:txBody>
          <a:bodyPr wrap="square" rtlCol="0" anchor="ctr" anchorCtr="0">
            <a:spAutoFit/>
          </a:bodyPr>
          <a:lstStyle/>
          <a:p>
            <a:pPr algn="just"/>
            <a:r>
              <a:rPr lang="en-GB" sz="900" b="1" dirty="0">
                <a:solidFill>
                  <a:srgbClr val="000000"/>
                </a:solidFill>
              </a:rPr>
              <a:t>AIP_Q17. Thinking generally about the investment of your private and/ or workplace pension fund. How concerned, if at all, would you be if you found out that part of your pension fund was being invested in each of the following by your pension provider(s)? (Please select one option on each row). Base: all with a pension, excluding state pension (816)</a:t>
            </a:r>
          </a:p>
        </p:txBody>
      </p:sp>
      <p:sp>
        <p:nvSpPr>
          <p:cNvPr id="15" name="Rounded Rectangular Callout 14"/>
          <p:cNvSpPr/>
          <p:nvPr/>
        </p:nvSpPr>
        <p:spPr>
          <a:xfrm>
            <a:off x="7006150" y="1664898"/>
            <a:ext cx="1881242" cy="3363899"/>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100" b="1" dirty="0">
                <a:solidFill>
                  <a:schemeClr val="bg1"/>
                </a:solidFill>
              </a:rPr>
              <a:t>Women are significantly more likely to be concerned than men. Fro example, 65% tobacco / 48% men and 47% alcohol / 26% men.</a:t>
            </a:r>
          </a:p>
          <a:p>
            <a:pPr algn="ctr"/>
            <a:endParaRPr lang="en-GB" sz="500" b="1" dirty="0">
              <a:solidFill>
                <a:schemeClr val="bg1"/>
              </a:solidFill>
            </a:endParaRPr>
          </a:p>
          <a:p>
            <a:pPr algn="ctr"/>
            <a:r>
              <a:rPr lang="en-GB" sz="1100" b="1" dirty="0">
                <a:solidFill>
                  <a:schemeClr val="bg1"/>
                </a:solidFill>
              </a:rPr>
              <a:t>Younger people more concerned about investment in alcohol industry (43% of 25-34s) compared to 30% of 35-44s. </a:t>
            </a:r>
          </a:p>
          <a:p>
            <a:pPr algn="ctr"/>
            <a:endParaRPr lang="en-GB" sz="500" b="1" dirty="0">
              <a:solidFill>
                <a:schemeClr val="bg1"/>
              </a:solidFill>
            </a:endParaRPr>
          </a:p>
          <a:p>
            <a:pPr algn="ctr"/>
            <a:r>
              <a:rPr lang="en-GB" sz="1100" b="1" dirty="0">
                <a:solidFill>
                  <a:schemeClr val="bg1"/>
                </a:solidFill>
              </a:rPr>
              <a:t>68% in London and 66% in Scotland are concerned about tobacco investment, 51% in North and Midlands (England).</a:t>
            </a:r>
          </a:p>
        </p:txBody>
      </p:sp>
      <p:graphicFrame>
        <p:nvGraphicFramePr>
          <p:cNvPr id="7" name="Chart 6"/>
          <p:cNvGraphicFramePr/>
          <p:nvPr>
            <p:extLst>
              <p:ext uri="{D42A27DB-BD31-4B8C-83A1-F6EECF244321}">
                <p14:modId xmlns:p14="http://schemas.microsoft.com/office/powerpoint/2010/main" val="659885858"/>
              </p:ext>
            </p:extLst>
          </p:nvPr>
        </p:nvGraphicFramePr>
        <p:xfrm>
          <a:off x="148620" y="1104359"/>
          <a:ext cx="6881908" cy="5063117"/>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http://www.mercury.edu.lk/sites/default/files/cisi.gif">
            <a:extLst>
              <a:ext uri="{FF2B5EF4-FFF2-40B4-BE49-F238E27FC236}">
                <a16:creationId xmlns:a16="http://schemas.microsoft.com/office/drawing/2014/main" id="{AF5EBF35-340B-4949-9E5A-B62C0BADF9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508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6948735" cy="880074"/>
          </a:xfrm>
        </p:spPr>
        <p:txBody>
          <a:bodyPr anchor="t">
            <a:noAutofit/>
          </a:bodyPr>
          <a:lstStyle/>
          <a:p>
            <a:pPr algn="ctr"/>
            <a:r>
              <a:rPr lang="en-GB" sz="1600" b="1" dirty="0"/>
              <a:t>Around three in five are interested in investments in community and environment projects, and 80% of them are still interested after learning returns can be lower.</a:t>
            </a:r>
          </a:p>
        </p:txBody>
      </p:sp>
      <p:sp>
        <p:nvSpPr>
          <p:cNvPr id="4" name="Slide Number Placeholder 3"/>
          <p:cNvSpPr>
            <a:spLocks noGrp="1"/>
          </p:cNvSpPr>
          <p:nvPr>
            <p:ph type="sldNum" sz="quarter" idx="4"/>
          </p:nvPr>
        </p:nvSpPr>
        <p:spPr/>
        <p:txBody>
          <a:bodyPr/>
          <a:lstStyle/>
          <a:p>
            <a:fld id="{79625F87-44A5-4BCE-BECC-3F62853E43A0}" type="slidenum">
              <a:rPr lang="en-GB" smtClean="0"/>
              <a:pPr/>
              <a:t>22</a:t>
            </a:fld>
            <a:endParaRPr lang="en-GB" dirty="0"/>
          </a:p>
        </p:txBody>
      </p:sp>
      <p:sp>
        <p:nvSpPr>
          <p:cNvPr id="17" name="TextBox 16"/>
          <p:cNvSpPr txBox="1"/>
          <p:nvPr/>
        </p:nvSpPr>
        <p:spPr>
          <a:xfrm>
            <a:off x="3916383" y="1404649"/>
            <a:ext cx="2591551" cy="1169551"/>
          </a:xfrm>
          <a:prstGeom prst="rect">
            <a:avLst/>
          </a:prstGeom>
        </p:spPr>
        <p:txBody>
          <a:bodyPr wrap="square" rtlCol="0" anchor="ctr" anchorCtr="0">
            <a:spAutoFit/>
          </a:bodyPr>
          <a:lstStyle/>
          <a:p>
            <a:pPr algn="just"/>
            <a:r>
              <a:rPr lang="en-GB" sz="1000" b="1" dirty="0">
                <a:solidFill>
                  <a:srgbClr val="000000"/>
                </a:solidFill>
              </a:rPr>
              <a:t>AIP_Q19: When investing in social impact investments, the returns on investments can be lower than when investing through other investments schemes... Knowing this, how interested, if at all, would you still be in investing your pension fund in each of the following?</a:t>
            </a:r>
          </a:p>
        </p:txBody>
      </p:sp>
      <p:sp>
        <p:nvSpPr>
          <p:cNvPr id="6" name="Rectangle 5"/>
          <p:cNvSpPr/>
          <p:nvPr/>
        </p:nvSpPr>
        <p:spPr>
          <a:xfrm>
            <a:off x="773189" y="1404648"/>
            <a:ext cx="2797055" cy="1323439"/>
          </a:xfrm>
          <a:prstGeom prst="rect">
            <a:avLst/>
          </a:prstGeom>
        </p:spPr>
        <p:txBody>
          <a:bodyPr wrap="square">
            <a:spAutoFit/>
          </a:bodyPr>
          <a:lstStyle/>
          <a:p>
            <a:pPr algn="just"/>
            <a:r>
              <a:rPr lang="en-GB" sz="1000" b="1" dirty="0">
                <a:solidFill>
                  <a:srgbClr val="000000"/>
                </a:solidFill>
              </a:rPr>
              <a:t>AIP_Q18: "Social impact investing" has been defined by the UK government as schemes which enable people to support the things they care about more easily through their savings and investment choices. How interested, if at all, would you be in investing your pension fund in each of the following examples of social impact investing?</a:t>
            </a:r>
          </a:p>
        </p:txBody>
      </p:sp>
      <p:grpSp>
        <p:nvGrpSpPr>
          <p:cNvPr id="8" name="Group 7"/>
          <p:cNvGrpSpPr/>
          <p:nvPr/>
        </p:nvGrpSpPr>
        <p:grpSpPr>
          <a:xfrm>
            <a:off x="821476" y="2414078"/>
            <a:ext cx="5199559" cy="3942272"/>
            <a:chOff x="312517" y="2320506"/>
            <a:chExt cx="5199559" cy="3942272"/>
          </a:xfrm>
        </p:grpSpPr>
        <p:graphicFrame>
          <p:nvGraphicFramePr>
            <p:cNvPr id="7" name="Chart 6"/>
            <p:cNvGraphicFramePr/>
            <p:nvPr>
              <p:extLst>
                <p:ext uri="{D42A27DB-BD31-4B8C-83A1-F6EECF244321}">
                  <p14:modId xmlns:p14="http://schemas.microsoft.com/office/powerpoint/2010/main" val="2808964370"/>
                </p:ext>
              </p:extLst>
            </p:nvPr>
          </p:nvGraphicFramePr>
          <p:xfrm>
            <a:off x="312517" y="2320506"/>
            <a:ext cx="3487015" cy="3942272"/>
          </p:xfrm>
          <a:graphic>
            <a:graphicData uri="http://schemas.openxmlformats.org/drawingml/2006/chart">
              <c:chart xmlns:c="http://schemas.openxmlformats.org/drawingml/2006/chart" xmlns:r="http://schemas.openxmlformats.org/officeDocument/2006/relationships" r:id="rId2"/>
            </a:graphicData>
          </a:graphic>
        </p:graphicFrame>
        <p:sp>
          <p:nvSpPr>
            <p:cNvPr id="2" name="Left-Right-Up Arrow 1"/>
            <p:cNvSpPr/>
            <p:nvPr/>
          </p:nvSpPr>
          <p:spPr>
            <a:xfrm rot="16200000">
              <a:off x="3666683" y="2198834"/>
              <a:ext cx="775465" cy="2156611"/>
            </a:xfrm>
            <a:prstGeom prst="leftRightUpArrow">
              <a:avLst>
                <a:gd name="adj1" fmla="val 25000"/>
                <a:gd name="adj2" fmla="val 25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4473477" y="2598439"/>
              <a:ext cx="970468" cy="307777"/>
            </a:xfrm>
            <a:prstGeom prst="rect">
              <a:avLst/>
            </a:prstGeom>
          </p:spPr>
          <p:txBody>
            <a:bodyPr wrap="square" rtlCol="0" anchor="ctr" anchorCtr="0">
              <a:spAutoFit/>
            </a:bodyPr>
            <a:lstStyle/>
            <a:p>
              <a:pPr algn="ctr"/>
              <a:r>
                <a:rPr lang="en-GB" sz="1400" dirty="0">
                  <a:solidFill>
                    <a:schemeClr val="tx1">
                      <a:lumMod val="50000"/>
                    </a:schemeClr>
                  </a:solidFill>
                </a:rPr>
                <a:t>Yes – 80%</a:t>
              </a:r>
            </a:p>
          </p:txBody>
        </p:sp>
        <p:sp>
          <p:nvSpPr>
            <p:cNvPr id="9" name="TextBox 8"/>
            <p:cNvSpPr txBox="1"/>
            <p:nvPr/>
          </p:nvSpPr>
          <p:spPr>
            <a:xfrm>
              <a:off x="4473477" y="3658352"/>
              <a:ext cx="970468" cy="307777"/>
            </a:xfrm>
            <a:prstGeom prst="rect">
              <a:avLst/>
            </a:prstGeom>
          </p:spPr>
          <p:txBody>
            <a:bodyPr wrap="square" rtlCol="0" anchor="ctr" anchorCtr="0">
              <a:spAutoFit/>
            </a:bodyPr>
            <a:lstStyle/>
            <a:p>
              <a:pPr algn="ctr"/>
              <a:r>
                <a:rPr lang="en-GB" sz="1400" dirty="0">
                  <a:solidFill>
                    <a:schemeClr val="tx1">
                      <a:lumMod val="50000"/>
                    </a:schemeClr>
                  </a:solidFill>
                </a:rPr>
                <a:t>No – 15%</a:t>
              </a:r>
            </a:p>
          </p:txBody>
        </p:sp>
        <p:sp>
          <p:nvSpPr>
            <p:cNvPr id="11" name="Left-Right-Up Arrow 10"/>
            <p:cNvSpPr/>
            <p:nvPr/>
          </p:nvSpPr>
          <p:spPr>
            <a:xfrm rot="16200000">
              <a:off x="3731031" y="3934288"/>
              <a:ext cx="724413" cy="2078968"/>
            </a:xfrm>
            <a:prstGeom prst="leftRightUpArrow">
              <a:avLst>
                <a:gd name="adj1" fmla="val 25000"/>
                <a:gd name="adj2" fmla="val 25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Box 11"/>
            <p:cNvSpPr txBox="1"/>
            <p:nvPr/>
          </p:nvSpPr>
          <p:spPr>
            <a:xfrm>
              <a:off x="4473477" y="4309870"/>
              <a:ext cx="970468" cy="307777"/>
            </a:xfrm>
            <a:prstGeom prst="rect">
              <a:avLst/>
            </a:prstGeom>
          </p:spPr>
          <p:txBody>
            <a:bodyPr wrap="square" rtlCol="0" anchor="ctr" anchorCtr="0">
              <a:spAutoFit/>
            </a:bodyPr>
            <a:lstStyle/>
            <a:p>
              <a:pPr algn="ctr"/>
              <a:r>
                <a:rPr lang="en-GB" sz="1400" dirty="0">
                  <a:solidFill>
                    <a:schemeClr val="tx1">
                      <a:lumMod val="50000"/>
                    </a:schemeClr>
                  </a:solidFill>
                </a:rPr>
                <a:t>Yes – 79%</a:t>
              </a:r>
            </a:p>
          </p:txBody>
        </p:sp>
        <p:sp>
          <p:nvSpPr>
            <p:cNvPr id="13" name="TextBox 12"/>
            <p:cNvSpPr txBox="1"/>
            <p:nvPr/>
          </p:nvSpPr>
          <p:spPr>
            <a:xfrm>
              <a:off x="4541608" y="5292308"/>
              <a:ext cx="970468" cy="307777"/>
            </a:xfrm>
            <a:prstGeom prst="rect">
              <a:avLst/>
            </a:prstGeom>
          </p:spPr>
          <p:txBody>
            <a:bodyPr wrap="square" rtlCol="0" anchor="ctr" anchorCtr="0">
              <a:spAutoFit/>
            </a:bodyPr>
            <a:lstStyle/>
            <a:p>
              <a:pPr algn="ctr"/>
              <a:r>
                <a:rPr lang="en-GB" sz="1400" dirty="0">
                  <a:solidFill>
                    <a:schemeClr val="tx1">
                      <a:lumMod val="50000"/>
                    </a:schemeClr>
                  </a:solidFill>
                </a:rPr>
                <a:t>No – 17%</a:t>
              </a:r>
            </a:p>
          </p:txBody>
        </p:sp>
      </p:grpSp>
      <p:sp>
        <p:nvSpPr>
          <p:cNvPr id="14" name="Rounded Rectangular Callout 13"/>
          <p:cNvSpPr/>
          <p:nvPr/>
        </p:nvSpPr>
        <p:spPr>
          <a:xfrm>
            <a:off x="6768739" y="3190557"/>
            <a:ext cx="2094274" cy="1876787"/>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200" b="1" dirty="0">
                <a:solidFill>
                  <a:schemeClr val="bg1"/>
                </a:solidFill>
              </a:rPr>
              <a:t>After learning returns could be lower…  </a:t>
            </a:r>
          </a:p>
          <a:p>
            <a:pPr algn="ctr"/>
            <a:endParaRPr lang="en-GB" sz="500" b="1" dirty="0">
              <a:solidFill>
                <a:schemeClr val="bg1"/>
              </a:solidFill>
            </a:endParaRPr>
          </a:p>
          <a:p>
            <a:pPr algn="ctr"/>
            <a:r>
              <a:rPr lang="en-GB" sz="1200" b="1" dirty="0">
                <a:solidFill>
                  <a:schemeClr val="bg1"/>
                </a:solidFill>
              </a:rPr>
              <a:t>44% of </a:t>
            </a:r>
            <a:r>
              <a:rPr lang="en-GB" sz="1200" b="1" u="sng" dirty="0">
                <a:solidFill>
                  <a:schemeClr val="bg1"/>
                </a:solidFill>
              </a:rPr>
              <a:t>all workers with a pension</a:t>
            </a:r>
            <a:r>
              <a:rPr lang="en-GB" sz="1200" b="1" dirty="0">
                <a:solidFill>
                  <a:schemeClr val="bg1"/>
                </a:solidFill>
              </a:rPr>
              <a:t> are interested in environmental project investment, 45% in community projects.</a:t>
            </a:r>
          </a:p>
          <a:p>
            <a:pPr algn="ctr"/>
            <a:endParaRPr lang="en-GB" sz="1200" b="1" dirty="0">
              <a:solidFill>
                <a:schemeClr val="bg1"/>
              </a:solidFill>
            </a:endParaRPr>
          </a:p>
        </p:txBody>
      </p:sp>
      <p:sp>
        <p:nvSpPr>
          <p:cNvPr id="10" name="Rectangle 9"/>
          <p:cNvSpPr/>
          <p:nvPr/>
        </p:nvSpPr>
        <p:spPr>
          <a:xfrm>
            <a:off x="517585" y="6443385"/>
            <a:ext cx="6323162" cy="369332"/>
          </a:xfrm>
          <a:prstGeom prst="rect">
            <a:avLst/>
          </a:prstGeom>
        </p:spPr>
        <p:txBody>
          <a:bodyPr wrap="square">
            <a:spAutoFit/>
          </a:bodyPr>
          <a:lstStyle/>
          <a:p>
            <a:pPr algn="just"/>
            <a:r>
              <a:rPr lang="en-GB" sz="900" b="1" dirty="0">
                <a:solidFill>
                  <a:srgbClr val="000000"/>
                </a:solidFill>
              </a:rPr>
              <a:t>Q18 - Base: all with a pension, excluding state pension (816), Q19 Base: all with pension, excluding state pension interested in social impact investing (462)</a:t>
            </a:r>
          </a:p>
        </p:txBody>
      </p:sp>
      <p:pic>
        <p:nvPicPr>
          <p:cNvPr id="18" name="Picture 2" descr="http://www.mercury.edu.lk/sites/default/files/cisi.gif">
            <a:extLst>
              <a:ext uri="{FF2B5EF4-FFF2-40B4-BE49-F238E27FC236}">
                <a16:creationId xmlns:a16="http://schemas.microsoft.com/office/drawing/2014/main" id="{41F0562D-5312-48C2-A0F1-F230D20A46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947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7116515" cy="692810"/>
          </a:xfrm>
        </p:spPr>
        <p:txBody>
          <a:bodyPr anchor="t">
            <a:noAutofit/>
          </a:bodyPr>
          <a:lstStyle/>
          <a:p>
            <a:pPr algn="ctr"/>
            <a:r>
              <a:rPr lang="en-GB" sz="1600" b="1" dirty="0"/>
              <a:t>Women, younger people, ABC1s and those from Midlands, London and South tend to be most interested in community and environmental project investment.</a:t>
            </a:r>
          </a:p>
        </p:txBody>
      </p:sp>
      <p:sp>
        <p:nvSpPr>
          <p:cNvPr id="4" name="Slide Number Placeholder 3"/>
          <p:cNvSpPr>
            <a:spLocks noGrp="1"/>
          </p:cNvSpPr>
          <p:nvPr>
            <p:ph type="sldNum" sz="quarter" idx="4"/>
          </p:nvPr>
        </p:nvSpPr>
        <p:spPr/>
        <p:txBody>
          <a:bodyPr/>
          <a:lstStyle/>
          <a:p>
            <a:fld id="{79625F87-44A5-4BCE-BECC-3F62853E43A0}" type="slidenum">
              <a:rPr lang="en-GB" smtClean="0"/>
              <a:pPr/>
              <a:t>23</a:t>
            </a:fld>
            <a:endParaRPr lang="en-GB" dirty="0"/>
          </a:p>
        </p:txBody>
      </p:sp>
      <p:sp>
        <p:nvSpPr>
          <p:cNvPr id="17" name="TextBox 16"/>
          <p:cNvSpPr txBox="1"/>
          <p:nvPr/>
        </p:nvSpPr>
        <p:spPr>
          <a:xfrm>
            <a:off x="554461" y="6350169"/>
            <a:ext cx="6785360" cy="507831"/>
          </a:xfrm>
          <a:prstGeom prst="rect">
            <a:avLst/>
          </a:prstGeom>
        </p:spPr>
        <p:txBody>
          <a:bodyPr wrap="square" rtlCol="0" anchor="ctr" anchorCtr="0">
            <a:spAutoFit/>
          </a:bodyPr>
          <a:lstStyle/>
          <a:p>
            <a:pPr algn="just"/>
            <a:r>
              <a:rPr lang="en-GB" sz="900" b="1" dirty="0">
                <a:solidFill>
                  <a:srgbClr val="000000"/>
                </a:solidFill>
              </a:rPr>
              <a:t>"Social impact investing" has been defined by the UK government as schemes which enable people to support the things they care about more easily through their savings and investment choices. How interested, if at all, would you be in investing your pension fund in each of the following examples of social impact investing? Base: all with a pension, excluding state pension (816)</a:t>
            </a:r>
          </a:p>
        </p:txBody>
      </p:sp>
      <p:graphicFrame>
        <p:nvGraphicFramePr>
          <p:cNvPr id="6" name="Chart 5"/>
          <p:cNvGraphicFramePr/>
          <p:nvPr>
            <p:extLst>
              <p:ext uri="{D42A27DB-BD31-4B8C-83A1-F6EECF244321}">
                <p14:modId xmlns:p14="http://schemas.microsoft.com/office/powerpoint/2010/main" val="3376753983"/>
              </p:ext>
            </p:extLst>
          </p:nvPr>
        </p:nvGraphicFramePr>
        <p:xfrm>
          <a:off x="0" y="1082600"/>
          <a:ext cx="8747185" cy="5011032"/>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2" descr="http://www.mercury.edu.lk/sites/default/files/cisi.gif">
            <a:extLst>
              <a:ext uri="{FF2B5EF4-FFF2-40B4-BE49-F238E27FC236}">
                <a16:creationId xmlns:a16="http://schemas.microsoft.com/office/drawing/2014/main" id="{FF7FF2D9-E0B8-407F-805D-CEFBBD09B4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254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069124"/>
            <a:ext cx="8580438" cy="716232"/>
          </a:xfrm>
        </p:spPr>
        <p:txBody>
          <a:bodyPr/>
          <a:lstStyle/>
          <a:p>
            <a:r>
              <a:rPr lang="en-GB" dirty="0"/>
              <a:t>Qualified financial advice</a:t>
            </a:r>
          </a:p>
        </p:txBody>
      </p:sp>
      <p:sp>
        <p:nvSpPr>
          <p:cNvPr id="4" name="Slide Number Placeholder 3"/>
          <p:cNvSpPr>
            <a:spLocks noGrp="1"/>
          </p:cNvSpPr>
          <p:nvPr>
            <p:ph type="sldNum" sz="quarter" idx="4"/>
          </p:nvPr>
        </p:nvSpPr>
        <p:spPr/>
        <p:txBody>
          <a:bodyPr/>
          <a:lstStyle/>
          <a:p>
            <a:fld id="{79625F87-44A5-4BCE-BECC-3F62853E43A0}" type="slidenum">
              <a:rPr lang="en-GB" smtClean="0"/>
              <a:pPr/>
              <a:t>24</a:t>
            </a:fld>
            <a:endParaRPr lang="en-GB" dirty="0"/>
          </a:p>
        </p:txBody>
      </p:sp>
    </p:spTree>
    <p:extLst>
      <p:ext uri="{BB962C8B-B14F-4D97-AF65-F5344CB8AC3E}">
        <p14:creationId xmlns:p14="http://schemas.microsoft.com/office/powerpoint/2010/main" val="206408580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271562"/>
            <a:ext cx="5975612" cy="1165824"/>
          </a:xfrm>
        </p:spPr>
        <p:txBody>
          <a:bodyPr anchor="t">
            <a:normAutofit/>
          </a:bodyPr>
          <a:lstStyle/>
          <a:p>
            <a:pPr algn="just"/>
            <a:r>
              <a:rPr lang="en-GB" sz="1600" b="1" dirty="0"/>
              <a:t>Almost half (46%) would trust a qualified financial adviser most. Younger respondents would also trust a good friend or relative and their bank. Nearly a fifth of over 55s wouldn’t trust anyone.</a:t>
            </a:r>
          </a:p>
        </p:txBody>
      </p:sp>
      <p:sp>
        <p:nvSpPr>
          <p:cNvPr id="4" name="Slide Number Placeholder 3"/>
          <p:cNvSpPr>
            <a:spLocks noGrp="1"/>
          </p:cNvSpPr>
          <p:nvPr>
            <p:ph type="sldNum" sz="quarter" idx="4"/>
          </p:nvPr>
        </p:nvSpPr>
        <p:spPr/>
        <p:txBody>
          <a:bodyPr/>
          <a:lstStyle/>
          <a:p>
            <a:fld id="{79625F87-44A5-4BCE-BECC-3F62853E43A0}" type="slidenum">
              <a:rPr lang="en-GB" smtClean="0"/>
              <a:pPr/>
              <a:t>25</a:t>
            </a:fld>
            <a:endParaRPr lang="en-GB" dirty="0"/>
          </a:p>
        </p:txBody>
      </p:sp>
      <p:graphicFrame>
        <p:nvGraphicFramePr>
          <p:cNvPr id="5" name="Chart 4"/>
          <p:cNvGraphicFramePr/>
          <p:nvPr>
            <p:extLst>
              <p:ext uri="{D42A27DB-BD31-4B8C-83A1-F6EECF244321}">
                <p14:modId xmlns:p14="http://schemas.microsoft.com/office/powerpoint/2010/main" val="2114421264"/>
              </p:ext>
            </p:extLst>
          </p:nvPr>
        </p:nvGraphicFramePr>
        <p:xfrm>
          <a:off x="282575" y="1355923"/>
          <a:ext cx="8580438" cy="49059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42121" y="6261913"/>
            <a:ext cx="7349496" cy="553998"/>
          </a:xfrm>
          <a:prstGeom prst="rect">
            <a:avLst/>
          </a:prstGeom>
        </p:spPr>
        <p:txBody>
          <a:bodyPr wrap="square" rtlCol="0" anchor="ctr" anchorCtr="0">
            <a:spAutoFit/>
          </a:bodyPr>
          <a:lstStyle/>
          <a:p>
            <a:pPr algn="just"/>
            <a:r>
              <a:rPr lang="en-US" sz="1000" b="1" dirty="0">
                <a:solidFill>
                  <a:srgbClr val="000000"/>
                </a:solidFill>
              </a:rPr>
              <a:t>AIP_Q22a. Which, if any, of the following would you trust the MOST when seeking financial advice? (Please select all that apply. If you don't trust anyone when seeking financial advice, please select the 'Not applicable' option). </a:t>
            </a:r>
            <a:r>
              <a:rPr lang="en-GB" sz="1000" b="1" dirty="0">
                <a:solidFill>
                  <a:srgbClr val="000000"/>
                </a:solidFill>
              </a:rPr>
              <a:t>[Don’t know / Other excluded from chart].</a:t>
            </a:r>
          </a:p>
          <a:p>
            <a:pPr algn="just"/>
            <a:r>
              <a:rPr lang="en-GB" sz="1000" b="1" dirty="0">
                <a:solidFill>
                  <a:srgbClr val="000000"/>
                </a:solidFill>
              </a:rPr>
              <a:t>Base:  all (1,141)</a:t>
            </a:r>
          </a:p>
        </p:txBody>
      </p:sp>
      <p:sp>
        <p:nvSpPr>
          <p:cNvPr id="7" name="Rounded Rectangular Callout 6"/>
          <p:cNvSpPr/>
          <p:nvPr/>
        </p:nvSpPr>
        <p:spPr>
          <a:xfrm>
            <a:off x="3310173" y="2832526"/>
            <a:ext cx="2276856" cy="580667"/>
          </a:xfrm>
          <a:prstGeom prst="wedgeRoundRectCallout">
            <a:avLst>
              <a:gd name="adj1" fmla="val 16010"/>
              <a:gd name="adj2" fmla="val 175793"/>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r>
              <a:rPr lang="en-GB" sz="1200" b="1" dirty="0"/>
              <a:t>Significantly higher for women compared to men (19% vs 14%)</a:t>
            </a:r>
            <a:endParaRPr lang="en-GB" sz="1200" b="1" dirty="0">
              <a:solidFill>
                <a:schemeClr val="bg1"/>
              </a:solidFill>
            </a:endParaRPr>
          </a:p>
        </p:txBody>
      </p:sp>
      <p:sp>
        <p:nvSpPr>
          <p:cNvPr id="8" name="Rounded Rectangular Callout 7"/>
          <p:cNvSpPr/>
          <p:nvPr/>
        </p:nvSpPr>
        <p:spPr>
          <a:xfrm>
            <a:off x="5745193" y="3540186"/>
            <a:ext cx="2355011" cy="618925"/>
          </a:xfrm>
          <a:prstGeom prst="wedgeRoundRectCallout">
            <a:avLst>
              <a:gd name="adj1" fmla="val -23887"/>
              <a:gd name="adj2" fmla="val 105259"/>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t>Significantly higher for men compared to women (11% vs 5%)</a:t>
            </a:r>
            <a:endParaRPr lang="en-GB" sz="1200" b="1" dirty="0">
              <a:solidFill>
                <a:schemeClr val="bg1"/>
              </a:solidFill>
            </a:endParaRPr>
          </a:p>
        </p:txBody>
      </p:sp>
      <p:pic>
        <p:nvPicPr>
          <p:cNvPr id="9" name="Picture 2" descr="http://www.mercury.edu.lk/sites/default/files/cisi.gif">
            <a:extLst>
              <a:ext uri="{FF2B5EF4-FFF2-40B4-BE49-F238E27FC236}">
                <a16:creationId xmlns:a16="http://schemas.microsoft.com/office/drawing/2014/main" id="{3371FAE5-FB95-4B9D-88ED-ECE2B8C7C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5156" y="271562"/>
            <a:ext cx="1318328" cy="63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32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150606"/>
            <a:ext cx="8580438" cy="580430"/>
          </a:xfrm>
        </p:spPr>
        <p:txBody>
          <a:bodyPr>
            <a:noAutofit/>
          </a:bodyPr>
          <a:lstStyle/>
          <a:p>
            <a:r>
              <a:rPr lang="en-GB" dirty="0"/>
              <a:t>Monitoring their pension</a:t>
            </a:r>
          </a:p>
        </p:txBody>
      </p:sp>
      <p:sp>
        <p:nvSpPr>
          <p:cNvPr id="4" name="Slide Number Placeholder 3"/>
          <p:cNvSpPr>
            <a:spLocks noGrp="1"/>
          </p:cNvSpPr>
          <p:nvPr>
            <p:ph type="sldNum" sz="quarter" idx="4"/>
          </p:nvPr>
        </p:nvSpPr>
        <p:spPr/>
        <p:txBody>
          <a:bodyPr/>
          <a:lstStyle/>
          <a:p>
            <a:fld id="{79625F87-44A5-4BCE-BECC-3F62853E43A0}" type="slidenum">
              <a:rPr lang="en-GB" smtClean="0"/>
              <a:pPr/>
              <a:t>26</a:t>
            </a:fld>
            <a:endParaRPr lang="en-GB" dirty="0"/>
          </a:p>
        </p:txBody>
      </p:sp>
    </p:spTree>
    <p:extLst>
      <p:ext uri="{BB962C8B-B14F-4D97-AF65-F5344CB8AC3E}">
        <p14:creationId xmlns:p14="http://schemas.microsoft.com/office/powerpoint/2010/main" val="42292216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310551"/>
            <a:ext cx="6235671" cy="880074"/>
          </a:xfrm>
        </p:spPr>
        <p:txBody>
          <a:bodyPr anchor="t">
            <a:noAutofit/>
          </a:bodyPr>
          <a:lstStyle/>
          <a:p>
            <a:pPr algn="ctr"/>
            <a:r>
              <a:rPr lang="en-GB" sz="1600" b="1" dirty="0"/>
              <a:t>Over a third don’t know if their pension provider has a portal for them to check investments and a similar proportion never check their pension account in any form.</a:t>
            </a:r>
          </a:p>
        </p:txBody>
      </p:sp>
      <p:sp>
        <p:nvSpPr>
          <p:cNvPr id="4" name="Slide Number Placeholder 3"/>
          <p:cNvSpPr>
            <a:spLocks noGrp="1"/>
          </p:cNvSpPr>
          <p:nvPr>
            <p:ph type="sldNum" sz="quarter" idx="4"/>
          </p:nvPr>
        </p:nvSpPr>
        <p:spPr/>
        <p:txBody>
          <a:bodyPr/>
          <a:lstStyle/>
          <a:p>
            <a:fld id="{79625F87-44A5-4BCE-BECC-3F62853E43A0}" type="slidenum">
              <a:rPr lang="en-GB" smtClean="0"/>
              <a:pPr/>
              <a:t>27</a:t>
            </a:fld>
            <a:endParaRPr lang="en-GB" dirty="0"/>
          </a:p>
        </p:txBody>
      </p:sp>
      <p:sp>
        <p:nvSpPr>
          <p:cNvPr id="17" name="TextBox 16"/>
          <p:cNvSpPr txBox="1"/>
          <p:nvPr/>
        </p:nvSpPr>
        <p:spPr>
          <a:xfrm>
            <a:off x="606219" y="6278603"/>
            <a:ext cx="6785360" cy="707886"/>
          </a:xfrm>
          <a:prstGeom prst="rect">
            <a:avLst/>
          </a:prstGeom>
        </p:spPr>
        <p:txBody>
          <a:bodyPr wrap="square" rtlCol="0" anchor="ctr" anchorCtr="0">
            <a:spAutoFit/>
          </a:bodyPr>
          <a:lstStyle/>
          <a:p>
            <a:pPr algn="just"/>
            <a:r>
              <a:rPr lang="en-GB" sz="1000" b="1" dirty="0">
                <a:solidFill>
                  <a:srgbClr val="000000"/>
                </a:solidFill>
              </a:rPr>
              <a:t>AIP_Q20. Do any of your pension provider(s) offer an online portal/ website for you to monitor your pension investments? AIP_Q21. On average, how often, if at all, do you check each of the following? (Please select one option on each row). Base: all with a pension, excluding state pension (816)</a:t>
            </a:r>
          </a:p>
          <a:p>
            <a:pPr algn="just"/>
            <a:endParaRPr lang="en-GB" sz="1000" b="1" dirty="0">
              <a:solidFill>
                <a:srgbClr val="000000"/>
              </a:solidFill>
            </a:endParaRPr>
          </a:p>
        </p:txBody>
      </p:sp>
      <p:sp>
        <p:nvSpPr>
          <p:cNvPr id="15" name="Rounded Rectangular Callout 14"/>
          <p:cNvSpPr/>
          <p:nvPr/>
        </p:nvSpPr>
        <p:spPr>
          <a:xfrm>
            <a:off x="3129593" y="1323105"/>
            <a:ext cx="5733420" cy="112275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GB" sz="1100" b="1" dirty="0">
                <a:solidFill>
                  <a:schemeClr val="bg1"/>
                </a:solidFill>
              </a:rPr>
              <a:t>AIP_Q21: A quarter check their bank account every day (29% women, 21% men) </a:t>
            </a:r>
          </a:p>
          <a:p>
            <a:pPr algn="ctr"/>
            <a:r>
              <a:rPr lang="en-GB" sz="1100" b="1" dirty="0">
                <a:solidFill>
                  <a:schemeClr val="bg1"/>
                </a:solidFill>
              </a:rPr>
              <a:t>and many more young people than older. </a:t>
            </a:r>
          </a:p>
          <a:p>
            <a:pPr algn="ctr"/>
            <a:endParaRPr lang="en-GB" sz="500" b="1" dirty="0">
              <a:solidFill>
                <a:schemeClr val="bg1"/>
              </a:solidFill>
            </a:endParaRPr>
          </a:p>
          <a:p>
            <a:pPr algn="ctr"/>
            <a:r>
              <a:rPr lang="en-GB" sz="1100" b="1" dirty="0">
                <a:solidFill>
                  <a:schemeClr val="bg1"/>
                </a:solidFill>
              </a:rPr>
              <a:t>Over a third (34%) never check their pension (43% women / 28% men) and 31% only do so less often than 6 monthly. A quarter of over 55s never check their pension, 41% of 25 to 44s. </a:t>
            </a:r>
          </a:p>
        </p:txBody>
      </p:sp>
      <p:graphicFrame>
        <p:nvGraphicFramePr>
          <p:cNvPr id="6" name="Chart 5"/>
          <p:cNvGraphicFramePr/>
          <p:nvPr>
            <p:extLst>
              <p:ext uri="{D42A27DB-BD31-4B8C-83A1-F6EECF244321}">
                <p14:modId xmlns:p14="http://schemas.microsoft.com/office/powerpoint/2010/main" val="3830603216"/>
              </p:ext>
            </p:extLst>
          </p:nvPr>
        </p:nvGraphicFramePr>
        <p:xfrm>
          <a:off x="-142964" y="1974131"/>
          <a:ext cx="9005977" cy="4382219"/>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ular Callout 12"/>
          <p:cNvSpPr/>
          <p:nvPr/>
        </p:nvSpPr>
        <p:spPr>
          <a:xfrm>
            <a:off x="459567" y="1323105"/>
            <a:ext cx="2279470" cy="1122752"/>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100" b="1" dirty="0"/>
              <a:t>AIP_Q20: Less than half think their provider has an online portal for them to monitor their investments, 18% think not, 36% don’t know.</a:t>
            </a:r>
          </a:p>
        </p:txBody>
      </p:sp>
      <p:pic>
        <p:nvPicPr>
          <p:cNvPr id="8" name="Picture 2" descr="http://www.mercury.edu.lk/sites/default/files/cisi.gif">
            <a:extLst>
              <a:ext uri="{FF2B5EF4-FFF2-40B4-BE49-F238E27FC236}">
                <a16:creationId xmlns:a16="http://schemas.microsoft.com/office/drawing/2014/main" id="{0A0D1109-0965-4099-832D-B790B182B2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218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549F51-C221-4C2C-A1D1-2F25A0E2EC7A}"/>
              </a:ext>
            </a:extLst>
          </p:cNvPr>
          <p:cNvSpPr>
            <a:spLocks noGrp="1"/>
          </p:cNvSpPr>
          <p:nvPr>
            <p:ph type="body" sz="quarter" idx="19"/>
          </p:nvPr>
        </p:nvSpPr>
        <p:spPr>
          <a:xfrm>
            <a:off x="282575" y="2172749"/>
            <a:ext cx="8580438" cy="3820064"/>
          </a:xfrm>
        </p:spPr>
        <p:txBody>
          <a:bodyPr/>
          <a:lstStyle/>
          <a:p>
            <a:pPr marL="0" indent="0">
              <a:buNone/>
            </a:pPr>
            <a:endParaRPr lang="en-GB" dirty="0"/>
          </a:p>
          <a:p>
            <a:pPr marL="0" indent="0">
              <a:buNone/>
            </a:pPr>
            <a:endParaRPr lang="en-GB" dirty="0"/>
          </a:p>
          <a:p>
            <a:pPr marL="0" indent="0">
              <a:buNone/>
            </a:pPr>
            <a:r>
              <a:rPr lang="en-GB" dirty="0"/>
              <a:t>		</a:t>
            </a:r>
            <a:r>
              <a:rPr lang="en-GB" dirty="0">
                <a:solidFill>
                  <a:srgbClr val="31686A"/>
                </a:solidFill>
              </a:rPr>
              <a:t>cisi.org/</a:t>
            </a:r>
            <a:r>
              <a:rPr lang="en-GB" dirty="0" err="1">
                <a:solidFill>
                  <a:srgbClr val="31686A"/>
                </a:solidFill>
              </a:rPr>
              <a:t>yougovpensions</a:t>
            </a:r>
            <a:endParaRPr lang="en-GB" dirty="0">
              <a:solidFill>
                <a:srgbClr val="31686A"/>
              </a:solidFill>
            </a:endParaRPr>
          </a:p>
        </p:txBody>
      </p:sp>
      <p:sp>
        <p:nvSpPr>
          <p:cNvPr id="3" name="Text Placeholder 2">
            <a:extLst>
              <a:ext uri="{FF2B5EF4-FFF2-40B4-BE49-F238E27FC236}">
                <a16:creationId xmlns:a16="http://schemas.microsoft.com/office/drawing/2014/main" id="{59E0077D-C48C-423B-8291-9BB1AA4528ED}"/>
              </a:ext>
            </a:extLst>
          </p:cNvPr>
          <p:cNvSpPr>
            <a:spLocks noGrp="1"/>
          </p:cNvSpPr>
          <p:nvPr>
            <p:ph type="body" sz="quarter" idx="14"/>
          </p:nvPr>
        </p:nvSpPr>
        <p:spPr/>
        <p:txBody>
          <a:bodyPr/>
          <a:lstStyle/>
          <a:p>
            <a:endParaRPr lang="en-GB"/>
          </a:p>
        </p:txBody>
      </p:sp>
      <p:sp>
        <p:nvSpPr>
          <p:cNvPr id="4" name="Slide Number Placeholder 3">
            <a:extLst>
              <a:ext uri="{FF2B5EF4-FFF2-40B4-BE49-F238E27FC236}">
                <a16:creationId xmlns:a16="http://schemas.microsoft.com/office/drawing/2014/main" id="{6DD2DB99-A143-46D6-B35B-DA3066C741C2}"/>
              </a:ext>
            </a:extLst>
          </p:cNvPr>
          <p:cNvSpPr>
            <a:spLocks noGrp="1"/>
          </p:cNvSpPr>
          <p:nvPr>
            <p:ph type="sldNum" sz="quarter" idx="4"/>
          </p:nvPr>
        </p:nvSpPr>
        <p:spPr/>
        <p:txBody>
          <a:bodyPr/>
          <a:lstStyle/>
          <a:p>
            <a:fld id="{79625F87-44A5-4BCE-BECC-3F62853E43A0}" type="slidenum">
              <a:rPr lang="en-GB" smtClean="0"/>
              <a:pPr/>
              <a:t>28</a:t>
            </a:fld>
            <a:endParaRPr lang="en-GB" dirty="0"/>
          </a:p>
        </p:txBody>
      </p:sp>
    </p:spTree>
    <p:extLst>
      <p:ext uri="{BB962C8B-B14F-4D97-AF65-F5344CB8AC3E}">
        <p14:creationId xmlns:p14="http://schemas.microsoft.com/office/powerpoint/2010/main" val="30422280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74854" y="995843"/>
            <a:ext cx="8580438" cy="5620176"/>
          </a:xfrm>
        </p:spPr>
        <p:txBody>
          <a:bodyPr>
            <a:noAutofit/>
          </a:bodyPr>
          <a:lstStyle/>
          <a:p>
            <a:r>
              <a:rPr lang="en-GB" sz="1400" dirty="0">
                <a:solidFill>
                  <a:schemeClr val="tx1">
                    <a:lumMod val="50000"/>
                  </a:schemeClr>
                </a:solidFill>
              </a:rPr>
              <a:t>There is a consistent group of between 30 and 40 percent of those with a pension who don’t rate their own knowledge particularly highly: </a:t>
            </a:r>
          </a:p>
          <a:p>
            <a:pPr lvl="2"/>
            <a:r>
              <a:rPr lang="en-GB" sz="1400" dirty="0">
                <a:solidFill>
                  <a:schemeClr val="tx1">
                    <a:lumMod val="50000"/>
                  </a:schemeClr>
                </a:solidFill>
              </a:rPr>
              <a:t>40% admit they are not sure how pensions work</a:t>
            </a:r>
          </a:p>
          <a:p>
            <a:pPr lvl="2"/>
            <a:r>
              <a:rPr lang="en-GB" sz="1400" dirty="0">
                <a:solidFill>
                  <a:schemeClr val="tx1">
                    <a:lumMod val="50000"/>
                  </a:schemeClr>
                </a:solidFill>
              </a:rPr>
              <a:t>45% either don’t know what pension they have or know their employer contributes but are unsure of what type it is</a:t>
            </a:r>
          </a:p>
          <a:p>
            <a:pPr lvl="2"/>
            <a:r>
              <a:rPr lang="en-GB" sz="1400" dirty="0">
                <a:solidFill>
                  <a:schemeClr val="tx1">
                    <a:lumMod val="50000"/>
                  </a:schemeClr>
                </a:solidFill>
              </a:rPr>
              <a:t>31% were not aware that the final value of a pension can fluctuate</a:t>
            </a:r>
          </a:p>
          <a:p>
            <a:pPr lvl="2"/>
            <a:r>
              <a:rPr lang="en-GB" sz="1400" dirty="0">
                <a:solidFill>
                  <a:schemeClr val="tx1">
                    <a:lumMod val="50000"/>
                  </a:schemeClr>
                </a:solidFill>
              </a:rPr>
              <a:t>28% did not know that part of a typical pension is invested on their behalf</a:t>
            </a:r>
          </a:p>
          <a:p>
            <a:pPr lvl="2"/>
            <a:r>
              <a:rPr lang="en-GB" sz="1400" dirty="0">
                <a:solidFill>
                  <a:schemeClr val="tx1">
                    <a:lumMod val="50000"/>
                  </a:schemeClr>
                </a:solidFill>
              </a:rPr>
              <a:t>36% don’t know if their provider has an online account portal.</a:t>
            </a:r>
          </a:p>
          <a:p>
            <a:pPr marL="285750" lvl="1" indent="-285750"/>
            <a:r>
              <a:rPr lang="en-GB" sz="1400" dirty="0">
                <a:solidFill>
                  <a:schemeClr val="tx1">
                    <a:lumMod val="50000"/>
                  </a:schemeClr>
                </a:solidFill>
              </a:rPr>
              <a:t>This increases when they try to recall how much they pay each month (56% don’t know) and how much their pension pot is (76% - don’t know). A third (34%) never check the status of their pension account.</a:t>
            </a:r>
          </a:p>
          <a:p>
            <a:pPr marL="285750" lvl="1" indent="-285750"/>
            <a:r>
              <a:rPr lang="en-GB" sz="1400" dirty="0">
                <a:solidFill>
                  <a:schemeClr val="tx1">
                    <a:lumMod val="50000"/>
                  </a:schemeClr>
                </a:solidFill>
              </a:rPr>
              <a:t>Whilst 56% might want to retire in their 60s, only 40% think that they will and a third (32%) believe they might be in their 70s when they do.</a:t>
            </a:r>
          </a:p>
          <a:p>
            <a:pPr marL="285750" lvl="1" indent="-285750"/>
            <a:r>
              <a:rPr lang="en-GB" sz="1400" dirty="0">
                <a:solidFill>
                  <a:schemeClr val="tx1">
                    <a:lumMod val="50000"/>
                  </a:schemeClr>
                </a:solidFill>
              </a:rPr>
              <a:t>Nearly a quarter (23%) are not sure they will be able to retire when they want because of financial commitments.</a:t>
            </a:r>
          </a:p>
          <a:p>
            <a:pPr marL="285750" lvl="1" indent="-285750"/>
            <a:r>
              <a:rPr lang="en-GB" sz="1400" dirty="0">
                <a:solidFill>
                  <a:schemeClr val="tx1">
                    <a:lumMod val="50000"/>
                  </a:schemeClr>
                </a:solidFill>
              </a:rPr>
              <a:t>45% haven’t considered making additional pension contributions, mainly because of other financial commitments (49%).</a:t>
            </a:r>
          </a:p>
          <a:p>
            <a:pPr marL="285750" lvl="1" indent="-285750"/>
            <a:r>
              <a:rPr lang="en-GB" sz="1400" dirty="0">
                <a:solidFill>
                  <a:schemeClr val="tx1">
                    <a:lumMod val="50000"/>
                  </a:schemeClr>
                </a:solidFill>
              </a:rPr>
              <a:t>56% are interested in investments in community projects and 61% environmental projects and after learning that returns might be lower, 44% and 45% remain interested. </a:t>
            </a:r>
          </a:p>
          <a:p>
            <a:pPr marL="285750" lvl="1" indent="-285750"/>
            <a:r>
              <a:rPr lang="en-GB" sz="1400" dirty="0">
                <a:solidFill>
                  <a:schemeClr val="tx1">
                    <a:lumMod val="50000"/>
                  </a:schemeClr>
                </a:solidFill>
              </a:rPr>
              <a:t>If looking for advice, a qualified financial adviser is the top preference (46%), although nearly a fifth of over 55s wouldn’t trust anyone.</a:t>
            </a:r>
          </a:p>
          <a:p>
            <a:pPr marL="285750" lvl="1" indent="-285750"/>
            <a:endParaRPr lang="en-GB" sz="1600" dirty="0">
              <a:solidFill>
                <a:schemeClr val="tx1">
                  <a:lumMod val="50000"/>
                </a:schemeClr>
              </a:solidFill>
            </a:endParaRPr>
          </a:p>
          <a:p>
            <a:pPr marL="285750" lvl="1" indent="-285750"/>
            <a:endParaRPr lang="en-GB" sz="1600" dirty="0">
              <a:solidFill>
                <a:schemeClr val="tx1">
                  <a:lumMod val="50000"/>
                </a:schemeClr>
              </a:solidFill>
            </a:endParaRPr>
          </a:p>
          <a:p>
            <a:pPr marL="555625" lvl="2" indent="-285750"/>
            <a:endParaRPr lang="en-GB" sz="1200" dirty="0">
              <a:solidFill>
                <a:schemeClr val="tx1">
                  <a:lumMod val="50000"/>
                </a:schemeClr>
              </a:solidFill>
            </a:endParaRPr>
          </a:p>
          <a:p>
            <a:pPr marL="827088" lvl="3"/>
            <a:endParaRPr lang="en-GB" sz="1100" dirty="0">
              <a:solidFill>
                <a:schemeClr val="tx1">
                  <a:lumMod val="50000"/>
                </a:schemeClr>
              </a:solidFill>
            </a:endParaRPr>
          </a:p>
          <a:p>
            <a:pPr lvl="2"/>
            <a:endParaRPr lang="en-GB" sz="1600" dirty="0">
              <a:solidFill>
                <a:schemeClr val="tx1">
                  <a:lumMod val="50000"/>
                </a:schemeClr>
              </a:solidFill>
            </a:endParaRPr>
          </a:p>
          <a:p>
            <a:pPr lvl="2"/>
            <a:endParaRPr lang="en-GB" sz="700" dirty="0">
              <a:solidFill>
                <a:schemeClr val="tx1">
                  <a:lumMod val="50000"/>
                </a:schemeClr>
              </a:solidFill>
            </a:endParaRPr>
          </a:p>
          <a:p>
            <a:pPr marL="0" indent="0">
              <a:buNone/>
            </a:pPr>
            <a:endParaRPr lang="en-GB" sz="1400" dirty="0">
              <a:solidFill>
                <a:schemeClr val="tx1">
                  <a:lumMod val="50000"/>
                </a:schemeClr>
              </a:solidFill>
            </a:endParaRPr>
          </a:p>
          <a:p>
            <a:pPr marL="0" indent="0">
              <a:buNone/>
            </a:pPr>
            <a:endParaRPr lang="en-GB" sz="1400" dirty="0">
              <a:solidFill>
                <a:schemeClr val="tx1">
                  <a:lumMod val="50000"/>
                </a:schemeClr>
              </a:solidFill>
            </a:endParaRPr>
          </a:p>
          <a:p>
            <a:endParaRPr lang="en-GB" sz="1400" dirty="0">
              <a:solidFill>
                <a:schemeClr val="tx1">
                  <a:lumMod val="50000"/>
                </a:schemeClr>
              </a:solidFill>
            </a:endParaRPr>
          </a:p>
        </p:txBody>
      </p:sp>
      <p:sp>
        <p:nvSpPr>
          <p:cNvPr id="3" name="Text Placeholder 2"/>
          <p:cNvSpPr>
            <a:spLocks noGrp="1"/>
          </p:cNvSpPr>
          <p:nvPr>
            <p:ph type="body" sz="quarter" idx="14"/>
          </p:nvPr>
        </p:nvSpPr>
        <p:spPr>
          <a:xfrm>
            <a:off x="282575" y="50032"/>
            <a:ext cx="8580438" cy="690492"/>
          </a:xfrm>
        </p:spPr>
        <p:txBody>
          <a:bodyPr/>
          <a:lstStyle/>
          <a:p>
            <a:r>
              <a:rPr lang="en-GB" dirty="0"/>
              <a:t>Summary</a:t>
            </a:r>
          </a:p>
        </p:txBody>
      </p:sp>
      <p:sp>
        <p:nvSpPr>
          <p:cNvPr id="4" name="Slide Number Placeholder 3"/>
          <p:cNvSpPr>
            <a:spLocks noGrp="1"/>
          </p:cNvSpPr>
          <p:nvPr>
            <p:ph type="sldNum" sz="quarter" idx="4"/>
          </p:nvPr>
        </p:nvSpPr>
        <p:spPr/>
        <p:txBody>
          <a:bodyPr/>
          <a:lstStyle/>
          <a:p>
            <a:fld id="{79625F87-44A5-4BCE-BECC-3F62853E43A0}" type="slidenum">
              <a:rPr lang="en-GB" smtClean="0"/>
              <a:pPr/>
              <a:t>3</a:t>
            </a:fld>
            <a:endParaRPr lang="en-GB" dirty="0"/>
          </a:p>
        </p:txBody>
      </p:sp>
      <p:pic>
        <p:nvPicPr>
          <p:cNvPr id="7" name="Picture 2" descr="http://www.mercury.edu.lk/sites/default/files/cisi.gif">
            <a:extLst>
              <a:ext uri="{FF2B5EF4-FFF2-40B4-BE49-F238E27FC236}">
                <a16:creationId xmlns:a16="http://schemas.microsoft.com/office/drawing/2014/main" id="{B62031F2-EC6A-4BFB-B8D0-0D8DFBA07D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7593" y="296260"/>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763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015762"/>
            <a:ext cx="8995380" cy="715340"/>
          </a:xfrm>
        </p:spPr>
        <p:txBody>
          <a:bodyPr>
            <a:normAutofit/>
          </a:bodyPr>
          <a:lstStyle/>
          <a:p>
            <a:r>
              <a:rPr lang="en-GB" dirty="0"/>
              <a:t>Knowledge of pensions</a:t>
            </a:r>
          </a:p>
        </p:txBody>
      </p:sp>
      <p:sp>
        <p:nvSpPr>
          <p:cNvPr id="4" name="Slide Number Placeholder 3"/>
          <p:cNvSpPr>
            <a:spLocks noGrp="1"/>
          </p:cNvSpPr>
          <p:nvPr>
            <p:ph type="sldNum" sz="quarter" idx="4"/>
          </p:nvPr>
        </p:nvSpPr>
        <p:spPr/>
        <p:txBody>
          <a:bodyPr/>
          <a:lstStyle/>
          <a:p>
            <a:fld id="{79625F87-44A5-4BCE-BECC-3F62853E43A0}" type="slidenum">
              <a:rPr lang="en-GB" smtClean="0"/>
              <a:pPr/>
              <a:t>4</a:t>
            </a:fld>
            <a:endParaRPr lang="en-GB" dirty="0"/>
          </a:p>
        </p:txBody>
      </p:sp>
    </p:spTree>
    <p:extLst>
      <p:ext uri="{BB962C8B-B14F-4D97-AF65-F5344CB8AC3E}">
        <p14:creationId xmlns:p14="http://schemas.microsoft.com/office/powerpoint/2010/main" val="19301673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980710033"/>
              </p:ext>
            </p:extLst>
          </p:nvPr>
        </p:nvGraphicFramePr>
        <p:xfrm>
          <a:off x="353675" y="1841360"/>
          <a:ext cx="8509338" cy="43910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4"/>
          </p:nvPr>
        </p:nvSpPr>
        <p:spPr>
          <a:xfrm>
            <a:off x="456504" y="366027"/>
            <a:ext cx="6137243" cy="974667"/>
          </a:xfrm>
        </p:spPr>
        <p:txBody>
          <a:bodyPr anchor="t">
            <a:noAutofit/>
          </a:bodyPr>
          <a:lstStyle/>
          <a:p>
            <a:pPr algn="just"/>
            <a:r>
              <a:rPr lang="en-GB" sz="1800" b="1" dirty="0"/>
              <a:t>57% know what a pension is and how they work, while 40% know what it is but are not sure how it works.</a:t>
            </a:r>
          </a:p>
        </p:txBody>
      </p:sp>
      <p:sp>
        <p:nvSpPr>
          <p:cNvPr id="4" name="Slide Number Placeholder 3"/>
          <p:cNvSpPr>
            <a:spLocks noGrp="1"/>
          </p:cNvSpPr>
          <p:nvPr>
            <p:ph type="sldNum" sz="quarter" idx="4"/>
          </p:nvPr>
        </p:nvSpPr>
        <p:spPr/>
        <p:txBody>
          <a:bodyPr/>
          <a:lstStyle/>
          <a:p>
            <a:fld id="{79625F87-44A5-4BCE-BECC-3F62853E43A0}" type="slidenum">
              <a:rPr lang="en-GB" smtClean="0"/>
              <a:pPr/>
              <a:t>5</a:t>
            </a:fld>
            <a:endParaRPr lang="en-GB" dirty="0"/>
          </a:p>
        </p:txBody>
      </p:sp>
      <p:sp>
        <p:nvSpPr>
          <p:cNvPr id="2" name="Rectangle 1"/>
          <p:cNvSpPr/>
          <p:nvPr/>
        </p:nvSpPr>
        <p:spPr>
          <a:xfrm>
            <a:off x="353675" y="6356350"/>
            <a:ext cx="7323664" cy="553998"/>
          </a:xfrm>
          <a:prstGeom prst="rect">
            <a:avLst/>
          </a:prstGeom>
        </p:spPr>
        <p:txBody>
          <a:bodyPr wrap="square">
            <a:spAutoFit/>
          </a:bodyPr>
          <a:lstStyle/>
          <a:p>
            <a:pPr algn="just"/>
            <a:r>
              <a:rPr lang="en-US" sz="1000" b="1" dirty="0">
                <a:solidFill>
                  <a:srgbClr val="000000"/>
                </a:solidFill>
              </a:rPr>
              <a:t>AIP_Q4. Thinking generally about all pensions... Which ONE of the following statements best describes your current knowledge of pensions? (Please select the option that best applies). Base: all (1,141).</a:t>
            </a:r>
          </a:p>
          <a:p>
            <a:pPr algn="just"/>
            <a:endParaRPr lang="en-GB" sz="1000" b="1" dirty="0">
              <a:solidFill>
                <a:srgbClr val="000000"/>
              </a:solidFill>
            </a:endParaRPr>
          </a:p>
        </p:txBody>
      </p:sp>
      <p:sp>
        <p:nvSpPr>
          <p:cNvPr id="31" name="Rounded Rectangular Callout 30"/>
          <p:cNvSpPr/>
          <p:nvPr/>
        </p:nvSpPr>
        <p:spPr>
          <a:xfrm>
            <a:off x="4885091" y="2207644"/>
            <a:ext cx="1605113" cy="731399"/>
          </a:xfrm>
          <a:prstGeom prst="wedgeRoundRectCallout">
            <a:avLst>
              <a:gd name="adj1" fmla="val -34685"/>
              <a:gd name="adj2" fmla="val 91954"/>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solidFill>
                  <a:schemeClr val="bg1"/>
                </a:solidFill>
              </a:rPr>
              <a:t>Significantly higher among women (46%) than men (36%)</a:t>
            </a:r>
          </a:p>
        </p:txBody>
      </p:sp>
      <p:sp>
        <p:nvSpPr>
          <p:cNvPr id="32" name="Rounded Rectangular Callout 31"/>
          <p:cNvSpPr/>
          <p:nvPr/>
        </p:nvSpPr>
        <p:spPr>
          <a:xfrm>
            <a:off x="3529055" y="1340694"/>
            <a:ext cx="1469213" cy="731399"/>
          </a:xfrm>
          <a:prstGeom prst="wedgeRoundRectCallout">
            <a:avLst>
              <a:gd name="adj1" fmla="val -67120"/>
              <a:gd name="adj2" fmla="val 88175"/>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200" b="1" dirty="0">
                <a:solidFill>
                  <a:schemeClr val="bg1"/>
                </a:solidFill>
              </a:rPr>
              <a:t>Significantly higher among men (63%) than women (49%)</a:t>
            </a:r>
          </a:p>
        </p:txBody>
      </p:sp>
      <p:pic>
        <p:nvPicPr>
          <p:cNvPr id="8" name="Picture 2" descr="http://www.mercury.edu.lk/sites/default/files/cisi.gif">
            <a:extLst>
              <a:ext uri="{FF2B5EF4-FFF2-40B4-BE49-F238E27FC236}">
                <a16:creationId xmlns:a16="http://schemas.microsoft.com/office/drawing/2014/main" id="{28CF9973-C236-434A-A3E4-EE1A3C78C3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231" y="456956"/>
            <a:ext cx="1395782" cy="67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441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8567" y="357950"/>
            <a:ext cx="6511408" cy="655277"/>
          </a:xfrm>
        </p:spPr>
        <p:txBody>
          <a:bodyPr anchor="t">
            <a:noAutofit/>
          </a:bodyPr>
          <a:lstStyle/>
          <a:p>
            <a:pPr algn="just"/>
            <a:r>
              <a:rPr lang="en-GB" sz="1600" b="1" dirty="0"/>
              <a:t>Seven in ten (71%) UK workers have a pension that is not state pension. Most of them (36%) have a pension their employer contributes to and are not sure of the type.</a:t>
            </a:r>
          </a:p>
        </p:txBody>
      </p:sp>
      <p:sp>
        <p:nvSpPr>
          <p:cNvPr id="4" name="Slide Number Placeholder 3"/>
          <p:cNvSpPr>
            <a:spLocks noGrp="1"/>
          </p:cNvSpPr>
          <p:nvPr>
            <p:ph type="sldNum" sz="quarter" idx="4"/>
          </p:nvPr>
        </p:nvSpPr>
        <p:spPr/>
        <p:txBody>
          <a:bodyPr/>
          <a:lstStyle/>
          <a:p>
            <a:fld id="{79625F87-44A5-4BCE-BECC-3F62853E43A0}" type="slidenum">
              <a:rPr lang="en-GB" smtClean="0"/>
              <a:pPr/>
              <a:t>6</a:t>
            </a:fld>
            <a:endParaRPr lang="en-GB" dirty="0"/>
          </a:p>
        </p:txBody>
      </p:sp>
      <p:sp>
        <p:nvSpPr>
          <p:cNvPr id="19" name="Rectangle 18"/>
          <p:cNvSpPr/>
          <p:nvPr/>
        </p:nvSpPr>
        <p:spPr>
          <a:xfrm>
            <a:off x="422694" y="6457890"/>
            <a:ext cx="7155058" cy="400110"/>
          </a:xfrm>
          <a:prstGeom prst="rect">
            <a:avLst/>
          </a:prstGeom>
        </p:spPr>
        <p:txBody>
          <a:bodyPr wrap="square">
            <a:spAutoFit/>
          </a:bodyPr>
          <a:lstStyle/>
          <a:p>
            <a:pPr algn="just"/>
            <a:r>
              <a:rPr lang="en-US" sz="1000" b="1" dirty="0">
                <a:solidFill>
                  <a:srgbClr val="000000"/>
                </a:solidFill>
              </a:rPr>
              <a:t>[</a:t>
            </a:r>
            <a:r>
              <a:rPr lang="en-US" sz="1000" b="1" dirty="0" err="1">
                <a:solidFill>
                  <a:srgbClr val="000000"/>
                </a:solidFill>
              </a:rPr>
              <a:t>pension_type</a:t>
            </a:r>
            <a:r>
              <a:rPr lang="en-US" sz="1000" b="1" dirty="0">
                <a:solidFill>
                  <a:srgbClr val="000000"/>
                </a:solidFill>
              </a:rPr>
              <a:t>] Thinking about all your pensions, which, if any of the following types of pensions do you have? (Please select all that apply). </a:t>
            </a:r>
            <a:r>
              <a:rPr lang="en-GB" sz="1000" b="1" dirty="0">
                <a:solidFill>
                  <a:srgbClr val="000000"/>
                </a:solidFill>
              </a:rPr>
              <a:t>Base: all with a pension, excluding state pension (816)</a:t>
            </a:r>
          </a:p>
        </p:txBody>
      </p:sp>
      <p:sp>
        <p:nvSpPr>
          <p:cNvPr id="6" name="Rounded Rectangular Callout 5"/>
          <p:cNvSpPr/>
          <p:nvPr/>
        </p:nvSpPr>
        <p:spPr>
          <a:xfrm>
            <a:off x="5958508" y="2759227"/>
            <a:ext cx="2618730" cy="2382115"/>
          </a:xfrm>
          <a:prstGeom prst="wedgeRoundRectCallout">
            <a:avLst>
              <a:gd name="adj1" fmla="val -45693"/>
              <a:gd name="adj2" fmla="val 31497"/>
              <a:gd name="adj3" fmla="val 16667"/>
            </a:avLst>
          </a:prstGeom>
          <a:ln/>
        </p:spPr>
        <p:style>
          <a:lnRef idx="0">
            <a:schemeClr val="dk1"/>
          </a:lnRef>
          <a:fillRef idx="3">
            <a:schemeClr val="dk1"/>
          </a:fillRef>
          <a:effectRef idx="3">
            <a:schemeClr val="dk1"/>
          </a:effectRef>
          <a:fontRef idx="minor">
            <a:schemeClr val="lt1"/>
          </a:fontRef>
        </p:style>
        <p:txBody>
          <a:bodyPr rtlCol="0" anchor="ctr"/>
          <a:lstStyle/>
          <a:p>
            <a:pPr algn="just"/>
            <a:r>
              <a:rPr lang="en-GB" sz="1400" b="1" dirty="0"/>
              <a:t>Older workers more likely to know what type of pension they have – 33% identify it as a defined contribution final salary scheme. </a:t>
            </a:r>
          </a:p>
          <a:p>
            <a:pPr algn="just"/>
            <a:endParaRPr lang="en-GB" sz="1400" b="1" dirty="0">
              <a:solidFill>
                <a:schemeClr val="bg1"/>
              </a:solidFill>
            </a:endParaRPr>
          </a:p>
          <a:p>
            <a:pPr algn="just"/>
            <a:r>
              <a:rPr lang="en-GB" sz="1400" b="1" dirty="0">
                <a:solidFill>
                  <a:schemeClr val="bg1"/>
                </a:solidFill>
              </a:rPr>
              <a:t>47% of 25-34s know their employer contributes to a pension but don’t know what type it is. </a:t>
            </a:r>
            <a:endParaRPr lang="en-GB" sz="1100" b="1"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3734861568"/>
              </p:ext>
            </p:extLst>
          </p:nvPr>
        </p:nvGraphicFramePr>
        <p:xfrm>
          <a:off x="317231" y="1408963"/>
          <a:ext cx="7260521" cy="467291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http://www.mercury.edu.lk/sites/default/files/cisi.gif">
            <a:extLst>
              <a:ext uri="{FF2B5EF4-FFF2-40B4-BE49-F238E27FC236}">
                <a16:creationId xmlns:a16="http://schemas.microsoft.com/office/drawing/2014/main" id="{87DDEF66-56D7-44B2-8C39-540E81C005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6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267419"/>
            <a:ext cx="6931957" cy="880074"/>
          </a:xfrm>
        </p:spPr>
        <p:txBody>
          <a:bodyPr anchor="t">
            <a:noAutofit/>
          </a:bodyPr>
          <a:lstStyle/>
          <a:p>
            <a:pPr algn="ctr"/>
            <a:r>
              <a:rPr lang="en-GB" sz="1600" b="1" dirty="0"/>
              <a:t>70% were aware of potential fluctuations of the final value of privately/workplace invested pensions. Knowledge increases with age and is highest in the East and significantly higher among men than among women.</a:t>
            </a:r>
          </a:p>
        </p:txBody>
      </p:sp>
      <p:sp>
        <p:nvSpPr>
          <p:cNvPr id="4" name="Slide Number Placeholder 3"/>
          <p:cNvSpPr>
            <a:spLocks noGrp="1"/>
          </p:cNvSpPr>
          <p:nvPr>
            <p:ph type="sldNum" sz="quarter" idx="4"/>
          </p:nvPr>
        </p:nvSpPr>
        <p:spPr/>
        <p:txBody>
          <a:bodyPr/>
          <a:lstStyle/>
          <a:p>
            <a:fld id="{79625F87-44A5-4BCE-BECC-3F62853E43A0}" type="slidenum">
              <a:rPr lang="en-GB" smtClean="0"/>
              <a:pPr/>
              <a:t>7</a:t>
            </a:fld>
            <a:endParaRPr lang="en-GB" dirty="0"/>
          </a:p>
        </p:txBody>
      </p:sp>
      <p:graphicFrame>
        <p:nvGraphicFramePr>
          <p:cNvPr id="9" name="Chart 8"/>
          <p:cNvGraphicFramePr>
            <a:graphicFrameLocks/>
          </p:cNvGraphicFramePr>
          <p:nvPr>
            <p:extLst>
              <p:ext uri="{D42A27DB-BD31-4B8C-83A1-F6EECF244321}">
                <p14:modId xmlns:p14="http://schemas.microsoft.com/office/powerpoint/2010/main" val="1064950527"/>
              </p:ext>
            </p:extLst>
          </p:nvPr>
        </p:nvGraphicFramePr>
        <p:xfrm>
          <a:off x="452673" y="1143510"/>
          <a:ext cx="7749766" cy="511746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52673" y="6416736"/>
            <a:ext cx="5721624" cy="400110"/>
          </a:xfrm>
          <a:prstGeom prst="rect">
            <a:avLst/>
          </a:prstGeom>
        </p:spPr>
        <p:txBody>
          <a:bodyPr wrap="square">
            <a:spAutoFit/>
          </a:bodyPr>
          <a:lstStyle/>
          <a:p>
            <a:pPr algn="just"/>
            <a:r>
              <a:rPr lang="en-US" sz="1000" b="1" dirty="0">
                <a:solidFill>
                  <a:srgbClr val="000000"/>
                </a:solidFill>
              </a:rPr>
              <a:t>AIP_Q7. Before taking this survey, were you aware that the final value of privately invested or workplace invested pensions can fluctuate (i.e. increase or decrease over the years)? Base: all (1,141)</a:t>
            </a:r>
          </a:p>
        </p:txBody>
      </p:sp>
      <p:pic>
        <p:nvPicPr>
          <p:cNvPr id="6" name="Picture 2" descr="http://www.mercury.edu.lk/sites/default/files/cisi.gif">
            <a:extLst>
              <a:ext uri="{FF2B5EF4-FFF2-40B4-BE49-F238E27FC236}">
                <a16:creationId xmlns:a16="http://schemas.microsoft.com/office/drawing/2014/main" id="{CFFC6E27-7A87-4820-B892-B5F4C8F4AE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222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82575" y="267419"/>
            <a:ext cx="7166849" cy="880074"/>
          </a:xfrm>
        </p:spPr>
        <p:txBody>
          <a:bodyPr anchor="t">
            <a:noAutofit/>
          </a:bodyPr>
          <a:lstStyle/>
          <a:p>
            <a:pPr algn="just"/>
            <a:r>
              <a:rPr lang="en-GB" sz="1600" b="1" dirty="0"/>
              <a:t>77% were aware that the performance of the UK economy can have an effect on the value of investments and pensions. Knowledge increases with age and is significantly higher among men than among women. </a:t>
            </a:r>
          </a:p>
        </p:txBody>
      </p:sp>
      <p:sp>
        <p:nvSpPr>
          <p:cNvPr id="4" name="Slide Number Placeholder 3"/>
          <p:cNvSpPr>
            <a:spLocks noGrp="1"/>
          </p:cNvSpPr>
          <p:nvPr>
            <p:ph type="sldNum" sz="quarter" idx="4"/>
          </p:nvPr>
        </p:nvSpPr>
        <p:spPr/>
        <p:txBody>
          <a:bodyPr/>
          <a:lstStyle/>
          <a:p>
            <a:fld id="{79625F87-44A5-4BCE-BECC-3F62853E43A0}" type="slidenum">
              <a:rPr lang="en-GB" smtClean="0"/>
              <a:pPr/>
              <a:t>8</a:t>
            </a:fld>
            <a:endParaRPr lang="en-GB" dirty="0"/>
          </a:p>
        </p:txBody>
      </p:sp>
      <p:sp>
        <p:nvSpPr>
          <p:cNvPr id="7" name="Rectangle 6"/>
          <p:cNvSpPr/>
          <p:nvPr/>
        </p:nvSpPr>
        <p:spPr>
          <a:xfrm>
            <a:off x="452416" y="6416736"/>
            <a:ext cx="7179655" cy="400110"/>
          </a:xfrm>
          <a:prstGeom prst="rect">
            <a:avLst/>
          </a:prstGeom>
        </p:spPr>
        <p:txBody>
          <a:bodyPr wrap="square">
            <a:spAutoFit/>
          </a:bodyPr>
          <a:lstStyle/>
          <a:p>
            <a:pPr algn="just"/>
            <a:r>
              <a:rPr lang="en-US" sz="1000" b="1" dirty="0">
                <a:solidFill>
                  <a:srgbClr val="000000"/>
                </a:solidFill>
              </a:rPr>
              <a:t>AIP_Q8. Before taking this survey, were you aware that the performance of the UK economy can have an effect on the value of investments and pensions? Base: all (1,141)</a:t>
            </a:r>
            <a:endParaRPr lang="en-GB" sz="1000" b="1" dirty="0">
              <a:solidFill>
                <a:srgbClr val="000000"/>
              </a:solidFill>
            </a:endParaRPr>
          </a:p>
        </p:txBody>
      </p:sp>
      <p:graphicFrame>
        <p:nvGraphicFramePr>
          <p:cNvPr id="8" name="Chart 7"/>
          <p:cNvGraphicFramePr>
            <a:graphicFrameLocks/>
          </p:cNvGraphicFramePr>
          <p:nvPr>
            <p:extLst>
              <p:ext uri="{D42A27DB-BD31-4B8C-83A1-F6EECF244321}">
                <p14:modId xmlns:p14="http://schemas.microsoft.com/office/powerpoint/2010/main" val="1530762738"/>
              </p:ext>
            </p:extLst>
          </p:nvPr>
        </p:nvGraphicFramePr>
        <p:xfrm>
          <a:off x="452417" y="1207880"/>
          <a:ext cx="8130270" cy="520885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http://www.mercury.edu.lk/sites/default/files/cisi.gif">
            <a:extLst>
              <a:ext uri="{FF2B5EF4-FFF2-40B4-BE49-F238E27FC236}">
                <a16:creationId xmlns:a16="http://schemas.microsoft.com/office/drawing/2014/main" id="{0F11E926-86E4-4CD4-9B24-1EA31C8B9D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3983"/>
            <a:ext cx="1638034" cy="792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ercury.edu.lk/sites/default/files/cisi.gif">
            <a:extLst>
              <a:ext uri="{FF2B5EF4-FFF2-40B4-BE49-F238E27FC236}">
                <a16:creationId xmlns:a16="http://schemas.microsoft.com/office/drawing/2014/main" id="{60E6D142-DA91-4580-8C59-F096B39E4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752" y="313644"/>
            <a:ext cx="1445420" cy="69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419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8620" y="3015762"/>
            <a:ext cx="8995380" cy="715340"/>
          </a:xfrm>
        </p:spPr>
        <p:txBody>
          <a:bodyPr>
            <a:normAutofit/>
          </a:bodyPr>
          <a:lstStyle/>
          <a:p>
            <a:r>
              <a:rPr lang="en-GB" dirty="0"/>
              <a:t>Attitudes towards pensions and retirement</a:t>
            </a:r>
          </a:p>
        </p:txBody>
      </p:sp>
      <p:sp>
        <p:nvSpPr>
          <p:cNvPr id="4" name="Slide Number Placeholder 3"/>
          <p:cNvSpPr>
            <a:spLocks noGrp="1"/>
          </p:cNvSpPr>
          <p:nvPr>
            <p:ph type="sldNum" sz="quarter" idx="4"/>
          </p:nvPr>
        </p:nvSpPr>
        <p:spPr/>
        <p:txBody>
          <a:bodyPr/>
          <a:lstStyle/>
          <a:p>
            <a:fld id="{79625F87-44A5-4BCE-BECC-3F62853E43A0}" type="slidenum">
              <a:rPr lang="en-GB" smtClean="0"/>
              <a:pPr/>
              <a:t>9</a:t>
            </a:fld>
            <a:endParaRPr lang="en-GB" dirty="0"/>
          </a:p>
        </p:txBody>
      </p:sp>
    </p:spTree>
    <p:extLst>
      <p:ext uri="{BB962C8B-B14F-4D97-AF65-F5344CB8AC3E}">
        <p14:creationId xmlns:p14="http://schemas.microsoft.com/office/powerpoint/2010/main" val="158321575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17aa32b0a1b1442e635738162ad8924d8d41f51"/>
  <p:tag name="ISPRING_RESOURCE_PATHS_HASH_PRESENTER" val="5cfbde8965822beafd6ef0565a341e386795c553"/>
</p:tagLst>
</file>

<file path=ppt/theme/theme1.xml><?xml version="1.0" encoding="utf-8"?>
<a:theme xmlns:a="http://schemas.openxmlformats.org/drawingml/2006/main" name="YouGov_TEMPLATE_Calibri">
  <a:themeElements>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60000"/>
            </a:gs>
            <a:gs pos="100000">
              <a:srgbClr val="800000"/>
            </a:gs>
          </a:gsLst>
          <a:lin ang="54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anchor="ctr" anchorCtr="0"/>
      <a:lstStyle>
        <a:defPPr>
          <a:defRPr smtClean="0"/>
        </a:defPPr>
      </a:lstStyle>
    </a:txDef>
  </a:objectDefaults>
  <a:extraClrSchemeLst/>
  <a:extLst>
    <a:ext uri="{05A4C25C-085E-4340-85A3-A5531E510DB2}">
      <thm15:themeFamily xmlns:thm15="http://schemas.microsoft.com/office/thememl/2012/main" name="Blank" id="{7750378D-DF76-43D1-A189-BD405C5E6A90}" vid="{E10A26E5-8D80-46F6-B5E7-1C5B8934C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4128</TotalTime>
  <Words>3311</Words>
  <Application>Microsoft Office PowerPoint</Application>
  <PresentationFormat>On-screen Show (4:3)</PresentationFormat>
  <Paragraphs>204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YouGov_TEMPLATE_Calibri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Tasha Satara</dc:creator>
  <cp:lastModifiedBy>Annabel Russell</cp:lastModifiedBy>
  <cp:revision>318</cp:revision>
  <cp:lastPrinted>2017-12-14T11:57:26Z</cp:lastPrinted>
  <dcterms:created xsi:type="dcterms:W3CDTF">2015-05-14T10:17:39Z</dcterms:created>
  <dcterms:modified xsi:type="dcterms:W3CDTF">2018-02-05T10:47:56Z</dcterms:modified>
</cp:coreProperties>
</file>